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embeddedFontLst>
    <p:embeddedFont>
      <p:font typeface="Dosis"/>
      <p:regular r:id="rId58"/>
      <p:bold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Lobster"/>
      <p:regular r:id="rId64"/>
    </p:embeddedFont>
    <p:embeddedFont>
      <p:font typeface="Titillium Web"/>
      <p:regular r:id="rId65"/>
      <p:bold r:id="rId66"/>
      <p:italic r:id="rId67"/>
      <p:boldItalic r:id="rId68"/>
    </p:embeddedFont>
    <p:embeddedFont>
      <p:font typeface="Dosis ExtraLight"/>
      <p:regular r:id="rId69"/>
      <p:bold r:id="rId70"/>
    </p:embeddedFont>
    <p:embeddedFont>
      <p:font typeface="Titillium Web Light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TitilliumWebLight-italic.fntdata"/><Relationship Id="rId72" Type="http://schemas.openxmlformats.org/officeDocument/2006/relationships/font" Target="fonts/TitilliumWebLight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schemas.openxmlformats.org/officeDocument/2006/relationships/font" Target="fonts/TitilliumWebLight-bold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TitilliumWebLight-regular.fntdata"/><Relationship Id="rId70" Type="http://schemas.openxmlformats.org/officeDocument/2006/relationships/font" Target="fonts/DosisExtraLight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6.xml"/><Relationship Id="rId64" Type="http://schemas.openxmlformats.org/officeDocument/2006/relationships/font" Target="fonts/Lobster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8.xml"/><Relationship Id="rId66" Type="http://schemas.openxmlformats.org/officeDocument/2006/relationships/font" Target="fonts/TitilliumWeb-bold.fntdata"/><Relationship Id="rId21" Type="http://schemas.openxmlformats.org/officeDocument/2006/relationships/slide" Target="slides/slide17.xml"/><Relationship Id="rId65" Type="http://schemas.openxmlformats.org/officeDocument/2006/relationships/font" Target="fonts/TitilliumWeb-regular.fntdata"/><Relationship Id="rId24" Type="http://schemas.openxmlformats.org/officeDocument/2006/relationships/slide" Target="slides/slide20.xml"/><Relationship Id="rId68" Type="http://schemas.openxmlformats.org/officeDocument/2006/relationships/font" Target="fonts/TitilliumWeb-boldItalic.fntdata"/><Relationship Id="rId23" Type="http://schemas.openxmlformats.org/officeDocument/2006/relationships/slide" Target="slides/slide19.xml"/><Relationship Id="rId67" Type="http://schemas.openxmlformats.org/officeDocument/2006/relationships/font" Target="fonts/TitilliumWeb-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DosisExtraLight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Dosis-bold.fntdata"/><Relationship Id="rId14" Type="http://schemas.openxmlformats.org/officeDocument/2006/relationships/slide" Target="slides/slide10.xml"/><Relationship Id="rId58" Type="http://schemas.openxmlformats.org/officeDocument/2006/relationships/font" Target="fonts/Dosis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clweb.org/anthology/J16-3007/" TargetMode="External"/><Relationship Id="rId3" Type="http://schemas.openxmlformats.org/officeDocument/2006/relationships/hyperlink" Target="https://onlinelibrary.wiley.com/doi/full/10.1111/josl.12080" TargetMode="External"/><Relationship Id="rId4" Type="http://schemas.openxmlformats.org/officeDocument/2006/relationships/hyperlink" Target="http://cl.haifa.ac.il/projects/pmt/" TargetMode="External"/><Relationship Id="rId5" Type="http://schemas.openxmlformats.org/officeDocument/2006/relationships/hyperlink" Target="https://www.aclweb.org/anthology/C18-1130.pdf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Vocational_education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terarydevices.net/repetition/" TargetMode="External"/><Relationship Id="rId3" Type="http://schemas.openxmlformats.org/officeDocument/2006/relationships/hyperlink" Target="https://literarydevices.net/sentence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tylistics_(linguistics)" TargetMode="External"/><Relationship Id="rId3" Type="http://schemas.openxmlformats.org/officeDocument/2006/relationships/hyperlink" Target="https://en.wikipedia.org/wiki/Stylometry#cite_note-1" TargetMode="External"/><Relationship Id="rId4" Type="http://schemas.openxmlformats.org/officeDocument/2006/relationships/hyperlink" Target="https://en.wikipedia.org/wiki/Stylometry#cite_note-2" TargetMode="External"/><Relationship Id="rId9" Type="http://schemas.openxmlformats.org/officeDocument/2006/relationships/hyperlink" Target="https://en.wikipedia.org/wiki/Forensic_linguistics" TargetMode="External"/><Relationship Id="rId5" Type="http://schemas.openxmlformats.org/officeDocument/2006/relationships/hyperlink" Target="https://en.wikipedia.org/wiki/Stylometry#cite_note-structureofstyle-3" TargetMode="External"/><Relationship Id="rId6" Type="http://schemas.openxmlformats.org/officeDocument/2006/relationships/hyperlink" Target="https://en.wikipedia.org/wiki/Authorship" TargetMode="External"/><Relationship Id="rId7" Type="http://schemas.openxmlformats.org/officeDocument/2006/relationships/hyperlink" Target="https://en.wikipedia.org/wiki/Anonymous_work" TargetMode="External"/><Relationship Id="rId8" Type="http://schemas.openxmlformats.org/officeDocument/2006/relationships/hyperlink" Target="https://en.wikipedia.org/wiki/Shakespeare_attribution_studies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623cbf4e28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0" name="Google Shape;3080;g623cbf4e2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15m / 3m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g705e8facec_1_6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6" name="Google Shape;3176;g705e8facec_1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705e8facec_1_2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705e8facec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b="1" lang="en">
                <a:solidFill>
                  <a:schemeClr val="dk1"/>
                </a:solidFill>
              </a:rPr>
              <a:t>1. Known correlations between stylistic and demographic features</a:t>
            </a:r>
            <a:endParaRPr b="1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lang="en">
                <a:solidFill>
                  <a:schemeClr val="dk1"/>
                </a:solidFill>
              </a:rPr>
              <a:t>Computational Sociolinguistics: A Survey,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https://www.aclweb.org/anthology/J16-3007/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lang="en">
                <a:solidFill>
                  <a:schemeClr val="dk1"/>
                </a:solidFill>
              </a:rPr>
              <a:t>(Only for gender and other features) Gender identity and lexical variation in social media,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https://onlinelibrary.wiley.com/doi/full/10.1111/josl.12080</a:t>
            </a:r>
            <a:endParaRPr u="sng">
              <a:solidFill>
                <a:schemeClr val="hlink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lang="en">
                <a:solidFill>
                  <a:schemeClr val="dk1"/>
                </a:solidFill>
              </a:rPr>
              <a:t>Carolyn / David and Lori</a:t>
            </a:r>
            <a:r>
              <a:rPr lang="en" u="sng">
                <a:solidFill>
                  <a:schemeClr val="hlink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 will teach sociolinguistics in their course, Human Languages for AI, probably next month.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b="1" lang="en">
                <a:solidFill>
                  <a:schemeClr val="dk1"/>
                </a:solidFill>
              </a:rPr>
              <a:t>2. Utterances of politicians with age &amp; gender information</a:t>
            </a:r>
            <a:r>
              <a:rPr lang="en">
                <a:solidFill>
                  <a:schemeClr val="dk1"/>
                </a:solidFill>
              </a:rPr>
              <a:t> (dataset)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http://cl.haifa.ac.il/projects/pmt/</a:t>
            </a:r>
            <a:endParaRPr u="sng">
              <a:solidFill>
                <a:schemeClr val="hlink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lang="en">
                <a:solidFill>
                  <a:schemeClr val="dk1"/>
                </a:solidFill>
              </a:rPr>
              <a:t>For your second project, this dataset may be useful to control age &amp; gender and observe correlations of other factors.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lang="en">
                <a:solidFill>
                  <a:schemeClr val="dk1"/>
                </a:solidFill>
              </a:rPr>
              <a:t>When I went to COLING last year, some people looked very angry in front of a</a:t>
            </a:r>
            <a:r>
              <a:rPr lang="en" u="sng">
                <a:solidFill>
                  <a:schemeClr val="hlink"/>
                </a:solidFill>
                <a:hlinkClick r:id="rId5"/>
              </a:rPr>
              <a:t> poster</a:t>
            </a:r>
            <a:r>
              <a:rPr lang="en">
                <a:solidFill>
                  <a:schemeClr val="dk1"/>
                </a:solidFill>
              </a:rPr>
              <a:t> about an automatic personal info prediction which claims African people tend to use some styles, etc. Be careful that some people are incredibly sensitive to this kind of study...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000"/>
              <a:buFont typeface="Titillium Web Light"/>
              <a:buAutoNum type="arabicParenBoth"/>
            </a:pPr>
            <a:r>
              <a:t/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705e8facec_1_6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705e8facec_1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57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Vocational education is education that prepares people to work as a technician or in various jobs such as a trade or a craft. Vocational education is sometimes referred to as career and technical education. A vocational school is a type of educational institution specifically designed to provide vocational education. </a:t>
            </a:r>
            <a:r>
              <a:rPr lang="en" sz="1050">
                <a:solidFill>
                  <a:srgbClr val="1A0DAB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Wikipedia</a:t>
            </a:r>
            <a:endParaRPr sz="1050">
              <a:solidFill>
                <a:srgbClr val="1A0DA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AutoNum type="arabicParenBoth"/>
            </a:pPr>
            <a:r>
              <a:t/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AutoNum type="arabicParenBoth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E.g., emotions and politeness are somewhat related.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Definition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Conjunctionism: 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Parallelism &amp; Denotation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705e8facec_1_6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705e8facec_1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2" marL="1371600" rtl="0" algn="l"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Some unsupervised models tackle the issues: VAE, cyclic loss, etc.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g705e8facec_1_7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8" name="Google Shape;3248;g705e8facec_1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g705e8facec_1_3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0" name="Google Shape;3270;g705e8facec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Denotation of a word/image conveys information.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 deinition.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g705e8facec_1_3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4" name="Google Shape;3284;g705e8facec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Emotional / imaginative associations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Connotations of word/image create connections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depend on personl context, cultural (pragramatics) context, social mindsets of the time.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g705e8facec_1_3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4" name="Google Shape;3304;g705e8facec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happen in text as well. Let’s look at this in more general setting.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Whatever you write something, your persona will be reflected in your text.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often ignore the P part.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can’t build the exact G system for individual person unfortunately, so guessing or approximating G given D, P, and C.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623cbf4e28_4_9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623cbf4e28_4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context from visual modality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information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623cbf4e28_4_1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623cbf4e28_4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"/>
              <a:buChar char="■"/>
            </a:pP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Workers mostly repeat the input text with a little changes of the lexical terms. </a:t>
            </a:r>
            <a:endParaRPr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"/>
              <a:buChar char="■"/>
            </a:pP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Mostly preserves the meaning by simply paraphrasing the sentence, but their personal style does not reflect the variation.</a:t>
            </a:r>
            <a:endParaRPr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705e8facec_1_13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705e8facec_1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In writing or speech, the deliberate </a:t>
            </a:r>
            <a:r>
              <a:rPr lang="en" sz="13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repetition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 of the first part of the </a:t>
            </a:r>
            <a:r>
              <a:rPr lang="en" sz="13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sentence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 in order to achieve an artistic effect is known as Anaphora.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“</a:t>
            </a: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</a:rPr>
              <a:t>Every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 day, </a:t>
            </a: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</a:rPr>
              <a:t>every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 night, in </a:t>
            </a: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</a:rPr>
              <a:t>every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 way, I am getting better and better.”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●"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g623cbf4e28_4_1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4" name="Google Shape;3374;g623cbf4e28_4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"/>
              <a:buChar char="■"/>
            </a:pP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Workers mostly repeat the input text with a little changes of the lexical terms. </a:t>
            </a:r>
            <a:endParaRPr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"/>
              <a:buChar char="■"/>
            </a:pP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Mostly preserves the meaning by simply paraphrasing the sentence, but their personal style does not reflect the variation.</a:t>
            </a:r>
            <a:endParaRPr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g623cbf4e28_4_12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4" name="Google Shape;3394;g623cbf4e28_4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"/>
              <a:buChar char="■"/>
            </a:pP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Workers mostly repeat the input text with a little changes of the lexical terms. </a:t>
            </a:r>
            <a:endParaRPr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"/>
              <a:buChar char="■"/>
            </a:pP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Mostly preserves the meaning by simply paraphrasing the sentence, but their personal style does not reflect the variation.</a:t>
            </a:r>
            <a:endParaRPr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706a62c1d0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7" name="Google Shape;3417;g706a62c1d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Fix the denotation and then parallely collect connotations</a:t>
            </a:r>
            <a:r>
              <a:rPr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2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from people with different personas.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Crowd-workers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NOTE: we don’t intend to test your literary OR writing skills here. Rather, we’re really interested in how you would write the story in your own style/persona.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g73e44128d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2" name="Google Shape;3452;g73e44128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g73e0cd9a2e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6" name="Google Shape;3476;g73e0cd9a2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g705e8facec_1_7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6" name="Google Shape;3486;g705e8facec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number of unique workers participated: 501 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5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g706a62c1d0_2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7" name="Google Shape;3497;g706a62c1d0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705e8facec_1_8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705e8facec_1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g705e8facec_1_9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6" name="Google Shape;3536;g705e8facec_1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705e8facec_1_9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705e8facec_1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(1) controlled is more effective than combined. Outperforms the other baselines. -&gt; importance of controlling the confounding variables.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gender/age are easier to predict than political view and education level from text.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705e8facec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705e8face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spcBef>
                <a:spcPts val="480"/>
              </a:spcBef>
              <a:spcAft>
                <a:spcPts val="0"/>
              </a:spcAft>
              <a:buClr>
                <a:srgbClr val="0B87A1"/>
              </a:buClr>
              <a:buSzPts val="1000"/>
              <a:buFont typeface="Titillium Web Light"/>
              <a:buChar char="▫"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(e.g., word choice)  (e.g., preference for the passive voice) 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000"/>
              <a:buFont typeface="Titillium Web Light"/>
              <a:buChar char="▫"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Lexical + syntactic features, pragmatics (e.g., cultural), and more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000"/>
              <a:buFont typeface="Titillium Web Light"/>
              <a:buChar char="▫"/>
            </a:pPr>
            <a:r>
              <a:t/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706a62c1d0_0_2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706a62c1d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Lexical choices (which are content words)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705e8facec_1_1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705e8facec_1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Content-style relationship/dependency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Personalized machine translation </a:t>
            </a:r>
            <a:r>
              <a:rPr lang="en" sz="1000">
                <a:solidFill>
                  <a:srgbClr val="0C343D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(Rabinovich et al., 17)</a:t>
            </a:r>
            <a:endParaRPr sz="1000">
              <a:solidFill>
                <a:srgbClr val="0C343D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Cross-style classification/transfer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with shared representation across multiple styles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More in-depth analysis on style-persona relationship </a:t>
            </a:r>
            <a:r>
              <a:rPr lang="en" sz="1000">
                <a:solidFill>
                  <a:srgbClr val="0C343D"/>
                </a:solidFill>
                <a:latin typeface="Titillium Web"/>
                <a:ea typeface="Titillium Web"/>
                <a:cs typeface="Titillium Web"/>
                <a:sym typeface="Titillium Web"/>
              </a:rPr>
              <a:t>(Preoţiuc-Pietro &amp; Ungar, 18)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73d722f71b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5" name="Google Shape;3645;g73d722f71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g705e8facec_1_10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3" name="Google Shape;3653;g705e8facec_1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9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705e8facec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705e8face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73e0cd9a2e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73e0cd9a2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Stylometry: 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Stylometry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is the application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the study of linguistic style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usually to written language, but it has successfully been applied to music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[1]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and to fine-art paintings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[2]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as well.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[3]</a:t>
            </a:r>
            <a:endParaRPr baseline="30000" sz="1400">
              <a:solidFill>
                <a:srgbClr val="0B0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Stylometry is often used to attribute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authorship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to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anonymous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or disputed documents. It has legal as well as academic and literary applications, ranging from the question of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authorship of Shakespeare's works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to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forensic linguistics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 Compared to these, we aim to understand and demonstrate style variation owing to multiple demographic attributes.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However, none of the prior works have collected a stylistic language dataset to have multiple styles in conjunction, parallely annotated by a human. The multiple styles in conjunction in PASTEL enable an appropriate experiment setting for controlled style classification task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g73e0cd9a2e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5" name="Google Shape;3675;g73e0cd9a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context as a story and each has keywords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73e0cd9a2e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73e0cd9a2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Cross-aligned auto 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g73e0cd9a2e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1" name="Google Shape;3721;g73e0cd9a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6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Google Shape;3747;g73e0cd9a2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8" name="Google Shape;3748;g73e0cd9a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g705e8facec_1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1" name="Google Shape;3111;g705e8facec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education level of writer of the examples text.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not a native speaker, so you guys tell me why?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706a62c1d0_2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706a62c1d0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8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g706a62c1d0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0" name="Google Shape;3780;g706a62c1d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Cross-aligned auto 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3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Google Shape;3804;g706a62c1d0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5" name="Google Shape;3805;g706a62c1d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g706a62c1d0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2" name="Google Shape;3832;g706a62c1d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706a62c1d0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706a62c1d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spcBef>
                <a:spcPts val="48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 reflect annotators’ persona, 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Stories from ViST dataset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Huang et al, 16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we explicitly ask annotators to reflect their own persona in the stylistic writing, instead of pretending others’ persona.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t/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000"/>
              <a:buFont typeface="Titillium Web Light"/>
              <a:buChar char="▫"/>
            </a:pPr>
            <a:r>
              <a:t/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706a62c1d0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0" name="Google Shape;3850;g706a62c1d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Randomly chosen.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VecExtrama uising Glove</a:t>
            </a:r>
            <a:endParaRPr/>
          </a:p>
          <a:p>
            <a:pPr indent="-317500" lvl="3" marL="1828800" rtl="0" algn="l"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ts val="1400"/>
              <a:buFont typeface="Impact"/>
              <a:buChar char="▫"/>
            </a:pPr>
            <a:r>
              <a:rPr lang="en" sz="1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Word-overlap (hard metric) and embedding similarity (soft metric)</a:t>
            </a:r>
            <a:endParaRPr sz="14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400"/>
              <a:buFont typeface="Impact"/>
              <a:buChar char="▫"/>
            </a:pPr>
            <a:r>
              <a:rPr lang="en" sz="1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Variance of lexical diversity across annotators’ outputs given same denotation</a:t>
            </a:r>
            <a:endParaRPr b="1" sz="1800">
              <a:solidFill>
                <a:srgbClr val="003B5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400"/>
              <a:buFont typeface="Titillium Web"/>
              <a:buChar char="▫"/>
            </a:pPr>
            <a:r>
              <a:t/>
            </a:r>
            <a:endParaRPr sz="14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2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706a62c1d0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4" name="Google Shape;3864;g706a62c1d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Randomly chosen.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VecExtrama uising Glove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705e8facec_1_1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705e8facec_1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Explciit: Depending on the topic, your styles are different: (I hate X, my emotion+sentiment will be more negative) (I talk to prof/friend/child, your langauge will be different)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impossible to define them all… too many parameters.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705e8facec_1_1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705e8facec_1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Both"/>
            </a:pPr>
            <a:r>
              <a:rPr lang="en"/>
              <a:t>Explicit -&gt; S related to context (denotation)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Both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Explciit: Depending on the topic, your styles are different: (I hate X, my emotion+sentiment will be more negative) (I talk to prof/friend/child, your langauge will be different)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impossible to define them all… too many parameters.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705e8facec_1_1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705e8facec_1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g705e8facec_1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5" name="Google Shape;3125;g705e8facec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education level of writer of the examples text.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g705e8facec_1_1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7" name="Google Shape;3937;g705e8facec_1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623cbf4e28_2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623cbf4e2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g705e8facec_1_6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9" name="Google Shape;3959;g705e8facec_1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people or many papers call the individual persona as “style”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Regardless of D, just collect many C1 given the specific target style value fixed.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623cbf4e28_4_1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0" name="Google Shape;3980;g623cbf4e28_4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705e8facec_1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705e8facec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them describe the context with their own language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705e8facec_1_6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705e8facec_1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705e8facec_1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705e8facec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Char char="❏"/>
            </a:pPr>
            <a:r>
              <a:t/>
            </a:r>
            <a:endParaRPr sz="1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 sz="1400">
                <a:solidFill>
                  <a:schemeClr val="dk1"/>
                </a:solidFill>
              </a:rPr>
              <a:t>high-level facets and low level words/characters</a:t>
            </a:r>
            <a:r>
              <a:rPr lang="en" sz="1400">
                <a:solidFill>
                  <a:srgbClr val="2D2D8A"/>
                </a:solidFill>
              </a:rPr>
              <a:t> </a:t>
            </a:r>
            <a:r>
              <a:rPr lang="en" sz="1200">
                <a:solidFill>
                  <a:srgbClr val="2D2D8A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Formal facet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Functionalize the low-level decision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Looking at every facets/aspects of styles is impossible. One can’t build such system 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705e8facec_1_4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705e8facec_1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AutoNum type="arabicParenBoth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E.g., emotions and politeness are somewhat related.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Definition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Conjunctionism: 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AutoNum type="arabicParenBoth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Parallelism &amp; Denotation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7" name="Google Shape;2477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78" name="Google Shape;2478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5" name="Google Shape;2535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536" name="Google Shape;2536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8" name="Google Shape;2598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99" name="Google Shape;2599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0" name="Google Shape;2700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701" name="Google Shape;2701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1" name="Google Shape;2751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3" name="Google Shape;2753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2754" name="Google Shape;2754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5" name="Google Shape;2915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2916" name="Google Shape;2916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7" name="Google Shape;3077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Google Shape;528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sp>
        <p:nvSpPr>
          <p:cNvPr id="529" name="Google Shape;529;p3"/>
          <p:cNvSpPr/>
          <p:nvPr/>
        </p:nvSpPr>
        <p:spPr>
          <a:xfrm rot="10800000">
            <a:off x="8952782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"/>
          <p:cNvSpPr/>
          <p:nvPr/>
        </p:nvSpPr>
        <p:spPr>
          <a:xfrm rot="10800000">
            <a:off x="8952782" y="441262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"/>
          <p:cNvSpPr/>
          <p:nvPr/>
        </p:nvSpPr>
        <p:spPr>
          <a:xfrm rot="10800000">
            <a:off x="8952782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"/>
          <p:cNvSpPr/>
          <p:nvPr/>
        </p:nvSpPr>
        <p:spPr>
          <a:xfrm rot="10800000">
            <a:off x="8952782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"/>
          <p:cNvSpPr/>
          <p:nvPr/>
        </p:nvSpPr>
        <p:spPr>
          <a:xfrm rot="10800000">
            <a:off x="8952782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"/>
          <p:cNvSpPr/>
          <p:nvPr/>
        </p:nvSpPr>
        <p:spPr>
          <a:xfrm rot="10800000">
            <a:off x="8952782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"/>
          <p:cNvSpPr/>
          <p:nvPr/>
        </p:nvSpPr>
        <p:spPr>
          <a:xfrm rot="10800000">
            <a:off x="8952782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"/>
          <p:cNvSpPr/>
          <p:nvPr/>
        </p:nvSpPr>
        <p:spPr>
          <a:xfrm rot="10800000">
            <a:off x="8952782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"/>
          <p:cNvSpPr/>
          <p:nvPr/>
        </p:nvSpPr>
        <p:spPr>
          <a:xfrm rot="10800000">
            <a:off x="8952782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"/>
          <p:cNvSpPr/>
          <p:nvPr/>
        </p:nvSpPr>
        <p:spPr>
          <a:xfrm rot="10800000">
            <a:off x="8952782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"/>
          <p:cNvSpPr/>
          <p:nvPr/>
        </p:nvSpPr>
        <p:spPr>
          <a:xfrm rot="10800000">
            <a:off x="8952782" y="192838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"/>
          <p:cNvSpPr/>
          <p:nvPr/>
        </p:nvSpPr>
        <p:spPr>
          <a:xfrm rot="10800000">
            <a:off x="8952782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"/>
          <p:cNvSpPr/>
          <p:nvPr/>
        </p:nvSpPr>
        <p:spPr>
          <a:xfrm rot="10800000">
            <a:off x="8952782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"/>
          <p:cNvSpPr/>
          <p:nvPr/>
        </p:nvSpPr>
        <p:spPr>
          <a:xfrm rot="10800000">
            <a:off x="8952782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"/>
          <p:cNvSpPr/>
          <p:nvPr/>
        </p:nvSpPr>
        <p:spPr>
          <a:xfrm rot="10800000">
            <a:off x="8952782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"/>
          <p:cNvSpPr/>
          <p:nvPr/>
        </p:nvSpPr>
        <p:spPr>
          <a:xfrm rot="10800000">
            <a:off x="8952782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"/>
          <p:cNvSpPr/>
          <p:nvPr/>
        </p:nvSpPr>
        <p:spPr>
          <a:xfrm rot="10800000">
            <a:off x="8952782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"/>
          <p:cNvSpPr/>
          <p:nvPr/>
        </p:nvSpPr>
        <p:spPr>
          <a:xfrm rot="10800000">
            <a:off x="8952782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"/>
          <p:cNvSpPr/>
          <p:nvPr/>
        </p:nvSpPr>
        <p:spPr>
          <a:xfrm rot="10800000">
            <a:off x="8952782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"/>
          <p:cNvSpPr/>
          <p:nvPr/>
        </p:nvSpPr>
        <p:spPr>
          <a:xfrm rot="10800000">
            <a:off x="8806661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"/>
          <p:cNvSpPr/>
          <p:nvPr/>
        </p:nvSpPr>
        <p:spPr>
          <a:xfrm rot="10800000">
            <a:off x="8806661" y="441262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"/>
          <p:cNvSpPr/>
          <p:nvPr/>
        </p:nvSpPr>
        <p:spPr>
          <a:xfrm rot="10800000">
            <a:off x="8806661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"/>
          <p:cNvSpPr/>
          <p:nvPr/>
        </p:nvSpPr>
        <p:spPr>
          <a:xfrm rot="10800000">
            <a:off x="8806661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"/>
          <p:cNvSpPr/>
          <p:nvPr/>
        </p:nvSpPr>
        <p:spPr>
          <a:xfrm rot="10800000">
            <a:off x="8806661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"/>
          <p:cNvSpPr/>
          <p:nvPr/>
        </p:nvSpPr>
        <p:spPr>
          <a:xfrm rot="10800000">
            <a:off x="8806661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"/>
          <p:cNvSpPr/>
          <p:nvPr/>
        </p:nvSpPr>
        <p:spPr>
          <a:xfrm rot="10800000">
            <a:off x="8806661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"/>
          <p:cNvSpPr/>
          <p:nvPr/>
        </p:nvSpPr>
        <p:spPr>
          <a:xfrm rot="10800000">
            <a:off x="8806661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"/>
          <p:cNvSpPr/>
          <p:nvPr/>
        </p:nvSpPr>
        <p:spPr>
          <a:xfrm rot="10800000">
            <a:off x="8806661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"/>
          <p:cNvSpPr/>
          <p:nvPr/>
        </p:nvSpPr>
        <p:spPr>
          <a:xfrm rot="10800000">
            <a:off x="8806661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"/>
          <p:cNvSpPr/>
          <p:nvPr/>
        </p:nvSpPr>
        <p:spPr>
          <a:xfrm rot="10800000">
            <a:off x="8806661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"/>
          <p:cNvSpPr/>
          <p:nvPr/>
        </p:nvSpPr>
        <p:spPr>
          <a:xfrm rot="10800000">
            <a:off x="8660516" y="485101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"/>
          <p:cNvSpPr/>
          <p:nvPr/>
        </p:nvSpPr>
        <p:spPr>
          <a:xfrm rot="10800000">
            <a:off x="8660516" y="441262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"/>
          <p:cNvSpPr/>
          <p:nvPr/>
        </p:nvSpPr>
        <p:spPr>
          <a:xfrm rot="10800000">
            <a:off x="8660516" y="192838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"/>
          <p:cNvSpPr/>
          <p:nvPr/>
        </p:nvSpPr>
        <p:spPr>
          <a:xfrm rot="10800000">
            <a:off x="8660516" y="75934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"/>
          <p:cNvSpPr/>
          <p:nvPr/>
        </p:nvSpPr>
        <p:spPr>
          <a:xfrm rot="10800000">
            <a:off x="8660516" y="17481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"/>
          <p:cNvSpPr/>
          <p:nvPr/>
        </p:nvSpPr>
        <p:spPr>
          <a:xfrm rot="10800000">
            <a:off x="8514396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"/>
          <p:cNvSpPr/>
          <p:nvPr/>
        </p:nvSpPr>
        <p:spPr>
          <a:xfrm rot="10800000">
            <a:off x="8514396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"/>
          <p:cNvSpPr/>
          <p:nvPr/>
        </p:nvSpPr>
        <p:spPr>
          <a:xfrm rot="10800000">
            <a:off x="8514396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"/>
          <p:cNvSpPr/>
          <p:nvPr/>
        </p:nvSpPr>
        <p:spPr>
          <a:xfrm rot="10800000">
            <a:off x="8368251" y="320938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"/>
          <p:cNvSpPr/>
          <p:nvPr/>
        </p:nvSpPr>
        <p:spPr>
          <a:xfrm rot="10800000">
            <a:off x="8222131" y="61320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"/>
          <p:cNvSpPr/>
          <p:nvPr/>
        </p:nvSpPr>
        <p:spPr>
          <a:xfrm rot="10800000">
            <a:off x="7929866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"/>
          <p:cNvSpPr/>
          <p:nvPr/>
        </p:nvSpPr>
        <p:spPr>
          <a:xfrm rot="10800000">
            <a:off x="7929866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"/>
          <p:cNvSpPr/>
          <p:nvPr/>
        </p:nvSpPr>
        <p:spPr>
          <a:xfrm rot="10800000">
            <a:off x="7345335" y="426648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"/>
          <p:cNvSpPr/>
          <p:nvPr/>
        </p:nvSpPr>
        <p:spPr>
          <a:xfrm rot="10800000">
            <a:off x="8952782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"/>
          <p:cNvSpPr/>
          <p:nvPr/>
        </p:nvSpPr>
        <p:spPr>
          <a:xfrm rot="10800000">
            <a:off x="8952782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"/>
          <p:cNvSpPr/>
          <p:nvPr/>
        </p:nvSpPr>
        <p:spPr>
          <a:xfrm rot="10800000">
            <a:off x="8952782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"/>
          <p:cNvSpPr/>
          <p:nvPr/>
        </p:nvSpPr>
        <p:spPr>
          <a:xfrm rot="10800000">
            <a:off x="8952782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"/>
          <p:cNvSpPr/>
          <p:nvPr/>
        </p:nvSpPr>
        <p:spPr>
          <a:xfrm rot="10800000">
            <a:off x="8952782" y="61320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"/>
          <p:cNvSpPr/>
          <p:nvPr/>
        </p:nvSpPr>
        <p:spPr>
          <a:xfrm rot="10800000">
            <a:off x="8952782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"/>
          <p:cNvSpPr/>
          <p:nvPr/>
        </p:nvSpPr>
        <p:spPr>
          <a:xfrm rot="10800000">
            <a:off x="8806661" y="4704867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"/>
          <p:cNvSpPr/>
          <p:nvPr/>
        </p:nvSpPr>
        <p:spPr>
          <a:xfrm rot="10800000">
            <a:off x="8806661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"/>
          <p:cNvSpPr/>
          <p:nvPr/>
        </p:nvSpPr>
        <p:spPr>
          <a:xfrm rot="10800000">
            <a:off x="8806661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"/>
          <p:cNvSpPr/>
          <p:nvPr/>
        </p:nvSpPr>
        <p:spPr>
          <a:xfrm rot="10800000">
            <a:off x="8806661" y="192838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"/>
          <p:cNvSpPr/>
          <p:nvPr/>
        </p:nvSpPr>
        <p:spPr>
          <a:xfrm rot="10800000">
            <a:off x="8806661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"/>
          <p:cNvSpPr/>
          <p:nvPr/>
        </p:nvSpPr>
        <p:spPr>
          <a:xfrm rot="10800000">
            <a:off x="8806661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"/>
          <p:cNvSpPr/>
          <p:nvPr/>
        </p:nvSpPr>
        <p:spPr>
          <a:xfrm rot="10800000">
            <a:off x="8806661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"/>
          <p:cNvSpPr/>
          <p:nvPr/>
        </p:nvSpPr>
        <p:spPr>
          <a:xfrm rot="10800000">
            <a:off x="8660516" y="499713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"/>
          <p:cNvSpPr/>
          <p:nvPr/>
        </p:nvSpPr>
        <p:spPr>
          <a:xfrm rot="10800000">
            <a:off x="8660516" y="382809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"/>
          <p:cNvSpPr/>
          <p:nvPr/>
        </p:nvSpPr>
        <p:spPr>
          <a:xfrm rot="10800000">
            <a:off x="8660516" y="353583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"/>
          <p:cNvSpPr/>
          <p:nvPr/>
        </p:nvSpPr>
        <p:spPr>
          <a:xfrm rot="10800000">
            <a:off x="8660516" y="338971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"/>
          <p:cNvSpPr/>
          <p:nvPr/>
        </p:nvSpPr>
        <p:spPr>
          <a:xfrm rot="10800000">
            <a:off x="8660516" y="324356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"/>
          <p:cNvSpPr/>
          <p:nvPr/>
        </p:nvSpPr>
        <p:spPr>
          <a:xfrm rot="10800000">
            <a:off x="8660516" y="309744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"/>
          <p:cNvSpPr/>
          <p:nvPr/>
        </p:nvSpPr>
        <p:spPr>
          <a:xfrm rot="10800000">
            <a:off x="8660516" y="295130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"/>
          <p:cNvSpPr/>
          <p:nvPr/>
        </p:nvSpPr>
        <p:spPr>
          <a:xfrm rot="10800000">
            <a:off x="8660516" y="280518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"/>
          <p:cNvSpPr/>
          <p:nvPr/>
        </p:nvSpPr>
        <p:spPr>
          <a:xfrm rot="10800000">
            <a:off x="8660516" y="2659036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"/>
          <p:cNvSpPr/>
          <p:nvPr/>
        </p:nvSpPr>
        <p:spPr>
          <a:xfrm rot="10800000">
            <a:off x="8660516" y="251291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"/>
          <p:cNvSpPr/>
          <p:nvPr/>
        </p:nvSpPr>
        <p:spPr>
          <a:xfrm rot="10800000">
            <a:off x="8660516" y="2366770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"/>
          <p:cNvSpPr/>
          <p:nvPr/>
        </p:nvSpPr>
        <p:spPr>
          <a:xfrm rot="10800000">
            <a:off x="8660516" y="222065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"/>
          <p:cNvSpPr/>
          <p:nvPr/>
        </p:nvSpPr>
        <p:spPr>
          <a:xfrm rot="10800000">
            <a:off x="8660516" y="148999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"/>
          <p:cNvSpPr/>
          <p:nvPr/>
        </p:nvSpPr>
        <p:spPr>
          <a:xfrm rot="10800000">
            <a:off x="8660516" y="1343854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"/>
          <p:cNvSpPr/>
          <p:nvPr/>
        </p:nvSpPr>
        <p:spPr>
          <a:xfrm rot="10800000">
            <a:off x="8660516" y="119773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"/>
          <p:cNvSpPr/>
          <p:nvPr/>
        </p:nvSpPr>
        <p:spPr>
          <a:xfrm rot="10800000">
            <a:off x="8660516" y="105161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"/>
          <p:cNvSpPr/>
          <p:nvPr/>
        </p:nvSpPr>
        <p:spPr>
          <a:xfrm rot="10800000">
            <a:off x="8660516" y="90546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"/>
          <p:cNvSpPr/>
          <p:nvPr/>
        </p:nvSpPr>
        <p:spPr>
          <a:xfrm rot="10800000">
            <a:off x="8660516" y="61320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"/>
          <p:cNvSpPr/>
          <p:nvPr/>
        </p:nvSpPr>
        <p:spPr>
          <a:xfrm rot="10800000">
            <a:off x="8660516" y="46708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"/>
          <p:cNvSpPr/>
          <p:nvPr/>
        </p:nvSpPr>
        <p:spPr>
          <a:xfrm rot="10800000">
            <a:off x="8514396" y="485101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"/>
          <p:cNvSpPr/>
          <p:nvPr/>
        </p:nvSpPr>
        <p:spPr>
          <a:xfrm rot="10800000">
            <a:off x="8514396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"/>
          <p:cNvSpPr/>
          <p:nvPr/>
        </p:nvSpPr>
        <p:spPr>
          <a:xfrm rot="10800000">
            <a:off x="8514396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"/>
          <p:cNvSpPr/>
          <p:nvPr/>
        </p:nvSpPr>
        <p:spPr>
          <a:xfrm rot="10800000">
            <a:off x="8514396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"/>
          <p:cNvSpPr/>
          <p:nvPr/>
        </p:nvSpPr>
        <p:spPr>
          <a:xfrm rot="10800000">
            <a:off x="8514396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"/>
          <p:cNvSpPr/>
          <p:nvPr/>
        </p:nvSpPr>
        <p:spPr>
          <a:xfrm rot="10800000">
            <a:off x="8514396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"/>
          <p:cNvSpPr/>
          <p:nvPr/>
        </p:nvSpPr>
        <p:spPr>
          <a:xfrm rot="10800000">
            <a:off x="8514396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"/>
          <p:cNvSpPr/>
          <p:nvPr/>
        </p:nvSpPr>
        <p:spPr>
          <a:xfrm rot="10800000">
            <a:off x="8514396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"/>
          <p:cNvSpPr/>
          <p:nvPr/>
        </p:nvSpPr>
        <p:spPr>
          <a:xfrm rot="10800000">
            <a:off x="8514396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"/>
          <p:cNvSpPr/>
          <p:nvPr/>
        </p:nvSpPr>
        <p:spPr>
          <a:xfrm rot="10800000">
            <a:off x="8514396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"/>
          <p:cNvSpPr/>
          <p:nvPr/>
        </p:nvSpPr>
        <p:spPr>
          <a:xfrm rot="10800000">
            <a:off x="8514396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"/>
          <p:cNvSpPr/>
          <p:nvPr/>
        </p:nvSpPr>
        <p:spPr>
          <a:xfrm rot="10800000">
            <a:off x="8514396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"/>
          <p:cNvSpPr/>
          <p:nvPr/>
        </p:nvSpPr>
        <p:spPr>
          <a:xfrm rot="10800000">
            <a:off x="8514396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"/>
          <p:cNvSpPr/>
          <p:nvPr/>
        </p:nvSpPr>
        <p:spPr>
          <a:xfrm rot="10800000">
            <a:off x="8514396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"/>
          <p:cNvSpPr/>
          <p:nvPr/>
        </p:nvSpPr>
        <p:spPr>
          <a:xfrm rot="10800000">
            <a:off x="8514396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"/>
          <p:cNvSpPr/>
          <p:nvPr/>
        </p:nvSpPr>
        <p:spPr>
          <a:xfrm rot="10800000">
            <a:off x="8514396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"/>
          <p:cNvSpPr/>
          <p:nvPr/>
        </p:nvSpPr>
        <p:spPr>
          <a:xfrm rot="10800000">
            <a:off x="8514396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"/>
          <p:cNvSpPr/>
          <p:nvPr/>
        </p:nvSpPr>
        <p:spPr>
          <a:xfrm rot="10800000">
            <a:off x="8514396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"/>
          <p:cNvSpPr/>
          <p:nvPr/>
        </p:nvSpPr>
        <p:spPr>
          <a:xfrm rot="10800000">
            <a:off x="8514396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"/>
          <p:cNvSpPr/>
          <p:nvPr/>
        </p:nvSpPr>
        <p:spPr>
          <a:xfrm rot="10800000">
            <a:off x="8368251" y="499713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"/>
          <p:cNvSpPr/>
          <p:nvPr/>
        </p:nvSpPr>
        <p:spPr>
          <a:xfrm rot="10800000">
            <a:off x="8368251" y="455874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"/>
          <p:cNvSpPr/>
          <p:nvPr/>
        </p:nvSpPr>
        <p:spPr>
          <a:xfrm rot="10800000">
            <a:off x="8368251" y="441262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"/>
          <p:cNvSpPr/>
          <p:nvPr/>
        </p:nvSpPr>
        <p:spPr>
          <a:xfrm rot="10800000">
            <a:off x="8368251" y="412036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"/>
          <p:cNvSpPr/>
          <p:nvPr/>
        </p:nvSpPr>
        <p:spPr>
          <a:xfrm rot="10800000">
            <a:off x="8368251" y="397421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"/>
          <p:cNvSpPr/>
          <p:nvPr/>
        </p:nvSpPr>
        <p:spPr>
          <a:xfrm rot="10800000">
            <a:off x="8368251" y="3681951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"/>
          <p:cNvSpPr/>
          <p:nvPr/>
        </p:nvSpPr>
        <p:spPr>
          <a:xfrm rot="10800000">
            <a:off x="8368251" y="353583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"/>
          <p:cNvSpPr/>
          <p:nvPr/>
        </p:nvSpPr>
        <p:spPr>
          <a:xfrm rot="10800000">
            <a:off x="8368251" y="338971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"/>
          <p:cNvSpPr/>
          <p:nvPr/>
        </p:nvSpPr>
        <p:spPr>
          <a:xfrm rot="10800000">
            <a:off x="8368251" y="324356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"/>
          <p:cNvSpPr/>
          <p:nvPr/>
        </p:nvSpPr>
        <p:spPr>
          <a:xfrm rot="10800000">
            <a:off x="8368251" y="309744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"/>
          <p:cNvSpPr/>
          <p:nvPr/>
        </p:nvSpPr>
        <p:spPr>
          <a:xfrm rot="10800000">
            <a:off x="8368251" y="295130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"/>
          <p:cNvSpPr/>
          <p:nvPr/>
        </p:nvSpPr>
        <p:spPr>
          <a:xfrm rot="10800000">
            <a:off x="8368251" y="280518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"/>
          <p:cNvSpPr/>
          <p:nvPr/>
        </p:nvSpPr>
        <p:spPr>
          <a:xfrm rot="10800000">
            <a:off x="8368251" y="251291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"/>
          <p:cNvSpPr/>
          <p:nvPr/>
        </p:nvSpPr>
        <p:spPr>
          <a:xfrm rot="10800000">
            <a:off x="8368251" y="222065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"/>
          <p:cNvSpPr/>
          <p:nvPr/>
        </p:nvSpPr>
        <p:spPr>
          <a:xfrm rot="10800000">
            <a:off x="8368251" y="207452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"/>
          <p:cNvSpPr/>
          <p:nvPr/>
        </p:nvSpPr>
        <p:spPr>
          <a:xfrm rot="10800000">
            <a:off x="8368251" y="192838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"/>
          <p:cNvSpPr/>
          <p:nvPr/>
        </p:nvSpPr>
        <p:spPr>
          <a:xfrm rot="10800000">
            <a:off x="8368251" y="178226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"/>
          <p:cNvSpPr/>
          <p:nvPr/>
        </p:nvSpPr>
        <p:spPr>
          <a:xfrm rot="10800000">
            <a:off x="8368251" y="163612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"/>
          <p:cNvSpPr/>
          <p:nvPr/>
        </p:nvSpPr>
        <p:spPr>
          <a:xfrm rot="10800000">
            <a:off x="8368251" y="1343854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"/>
          <p:cNvSpPr/>
          <p:nvPr/>
        </p:nvSpPr>
        <p:spPr>
          <a:xfrm rot="10800000">
            <a:off x="8368251" y="119773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"/>
          <p:cNvSpPr/>
          <p:nvPr/>
        </p:nvSpPr>
        <p:spPr>
          <a:xfrm rot="10800000">
            <a:off x="8368251" y="90546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"/>
          <p:cNvSpPr/>
          <p:nvPr/>
        </p:nvSpPr>
        <p:spPr>
          <a:xfrm rot="10800000">
            <a:off x="8368251" y="75934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"/>
          <p:cNvSpPr/>
          <p:nvPr/>
        </p:nvSpPr>
        <p:spPr>
          <a:xfrm rot="10800000">
            <a:off x="8368251" y="61320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"/>
          <p:cNvSpPr/>
          <p:nvPr/>
        </p:nvSpPr>
        <p:spPr>
          <a:xfrm rot="10800000">
            <a:off x="8368251" y="17481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"/>
          <p:cNvSpPr/>
          <p:nvPr/>
        </p:nvSpPr>
        <p:spPr>
          <a:xfrm rot="10800000">
            <a:off x="8368251" y="2869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"/>
          <p:cNvSpPr/>
          <p:nvPr/>
        </p:nvSpPr>
        <p:spPr>
          <a:xfrm rot="10800000">
            <a:off x="8222131" y="4704867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"/>
          <p:cNvSpPr/>
          <p:nvPr/>
        </p:nvSpPr>
        <p:spPr>
          <a:xfrm rot="10800000">
            <a:off x="8222131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"/>
          <p:cNvSpPr/>
          <p:nvPr/>
        </p:nvSpPr>
        <p:spPr>
          <a:xfrm rot="10800000">
            <a:off x="8222131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"/>
          <p:cNvSpPr/>
          <p:nvPr/>
        </p:nvSpPr>
        <p:spPr>
          <a:xfrm rot="10800000">
            <a:off x="8222131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"/>
          <p:cNvSpPr/>
          <p:nvPr/>
        </p:nvSpPr>
        <p:spPr>
          <a:xfrm rot="10800000">
            <a:off x="8222131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"/>
          <p:cNvSpPr/>
          <p:nvPr/>
        </p:nvSpPr>
        <p:spPr>
          <a:xfrm rot="10800000">
            <a:off x="8222131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"/>
          <p:cNvSpPr/>
          <p:nvPr/>
        </p:nvSpPr>
        <p:spPr>
          <a:xfrm rot="10800000">
            <a:off x="8222131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"/>
          <p:cNvSpPr/>
          <p:nvPr/>
        </p:nvSpPr>
        <p:spPr>
          <a:xfrm rot="10800000">
            <a:off x="8222131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"/>
          <p:cNvSpPr/>
          <p:nvPr/>
        </p:nvSpPr>
        <p:spPr>
          <a:xfrm rot="10800000">
            <a:off x="8222131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"/>
          <p:cNvSpPr/>
          <p:nvPr/>
        </p:nvSpPr>
        <p:spPr>
          <a:xfrm rot="10800000">
            <a:off x="8222131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"/>
          <p:cNvSpPr/>
          <p:nvPr/>
        </p:nvSpPr>
        <p:spPr>
          <a:xfrm rot="10800000">
            <a:off x="8222131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"/>
          <p:cNvSpPr/>
          <p:nvPr/>
        </p:nvSpPr>
        <p:spPr>
          <a:xfrm rot="10800000">
            <a:off x="8222131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"/>
          <p:cNvSpPr/>
          <p:nvPr/>
        </p:nvSpPr>
        <p:spPr>
          <a:xfrm rot="10800000">
            <a:off x="8222131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"/>
          <p:cNvSpPr/>
          <p:nvPr/>
        </p:nvSpPr>
        <p:spPr>
          <a:xfrm rot="10800000">
            <a:off x="8222131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"/>
          <p:cNvSpPr/>
          <p:nvPr/>
        </p:nvSpPr>
        <p:spPr>
          <a:xfrm rot="10800000">
            <a:off x="8222131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"/>
          <p:cNvSpPr/>
          <p:nvPr/>
        </p:nvSpPr>
        <p:spPr>
          <a:xfrm rot="10800000">
            <a:off x="8222131" y="192838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"/>
          <p:cNvSpPr/>
          <p:nvPr/>
        </p:nvSpPr>
        <p:spPr>
          <a:xfrm rot="10800000">
            <a:off x="8222131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"/>
          <p:cNvSpPr/>
          <p:nvPr/>
        </p:nvSpPr>
        <p:spPr>
          <a:xfrm rot="10800000">
            <a:off x="8222131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"/>
          <p:cNvSpPr/>
          <p:nvPr/>
        </p:nvSpPr>
        <p:spPr>
          <a:xfrm rot="10800000">
            <a:off x="8222131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"/>
          <p:cNvSpPr/>
          <p:nvPr/>
        </p:nvSpPr>
        <p:spPr>
          <a:xfrm rot="10800000">
            <a:off x="8222131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"/>
          <p:cNvSpPr/>
          <p:nvPr/>
        </p:nvSpPr>
        <p:spPr>
          <a:xfrm rot="10800000">
            <a:off x="8222131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"/>
          <p:cNvSpPr/>
          <p:nvPr/>
        </p:nvSpPr>
        <p:spPr>
          <a:xfrm rot="10800000">
            <a:off x="8222131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"/>
          <p:cNvSpPr/>
          <p:nvPr/>
        </p:nvSpPr>
        <p:spPr>
          <a:xfrm rot="10800000">
            <a:off x="8222131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"/>
          <p:cNvSpPr/>
          <p:nvPr/>
        </p:nvSpPr>
        <p:spPr>
          <a:xfrm rot="10800000">
            <a:off x="8222131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"/>
          <p:cNvSpPr/>
          <p:nvPr/>
        </p:nvSpPr>
        <p:spPr>
          <a:xfrm rot="10800000">
            <a:off x="8222131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"/>
          <p:cNvSpPr/>
          <p:nvPr/>
        </p:nvSpPr>
        <p:spPr>
          <a:xfrm rot="10800000">
            <a:off x="8222131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"/>
          <p:cNvSpPr/>
          <p:nvPr/>
        </p:nvSpPr>
        <p:spPr>
          <a:xfrm rot="10800000">
            <a:off x="8076010" y="485101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"/>
          <p:cNvSpPr/>
          <p:nvPr/>
        </p:nvSpPr>
        <p:spPr>
          <a:xfrm rot="10800000">
            <a:off x="8076010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"/>
          <p:cNvSpPr/>
          <p:nvPr/>
        </p:nvSpPr>
        <p:spPr>
          <a:xfrm rot="10800000">
            <a:off x="8076010" y="441262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"/>
          <p:cNvSpPr/>
          <p:nvPr/>
        </p:nvSpPr>
        <p:spPr>
          <a:xfrm rot="10800000">
            <a:off x="8076010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"/>
          <p:cNvSpPr/>
          <p:nvPr/>
        </p:nvSpPr>
        <p:spPr>
          <a:xfrm rot="10800000">
            <a:off x="8076010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"/>
          <p:cNvSpPr/>
          <p:nvPr/>
        </p:nvSpPr>
        <p:spPr>
          <a:xfrm rot="10800000">
            <a:off x="8076010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"/>
          <p:cNvSpPr/>
          <p:nvPr/>
        </p:nvSpPr>
        <p:spPr>
          <a:xfrm rot="10800000">
            <a:off x="8076010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"/>
          <p:cNvSpPr/>
          <p:nvPr/>
        </p:nvSpPr>
        <p:spPr>
          <a:xfrm rot="10800000">
            <a:off x="8076010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"/>
          <p:cNvSpPr/>
          <p:nvPr/>
        </p:nvSpPr>
        <p:spPr>
          <a:xfrm rot="10800000">
            <a:off x="8076010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"/>
          <p:cNvSpPr/>
          <p:nvPr/>
        </p:nvSpPr>
        <p:spPr>
          <a:xfrm rot="10800000">
            <a:off x="8076010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"/>
          <p:cNvSpPr/>
          <p:nvPr/>
        </p:nvSpPr>
        <p:spPr>
          <a:xfrm rot="10800000">
            <a:off x="8076010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"/>
          <p:cNvSpPr/>
          <p:nvPr/>
        </p:nvSpPr>
        <p:spPr>
          <a:xfrm rot="10800000">
            <a:off x="8076010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"/>
          <p:cNvSpPr/>
          <p:nvPr/>
        </p:nvSpPr>
        <p:spPr>
          <a:xfrm rot="10800000">
            <a:off x="8076010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"/>
          <p:cNvSpPr/>
          <p:nvPr/>
        </p:nvSpPr>
        <p:spPr>
          <a:xfrm rot="10800000">
            <a:off x="8076010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"/>
          <p:cNvSpPr/>
          <p:nvPr/>
        </p:nvSpPr>
        <p:spPr>
          <a:xfrm rot="10800000">
            <a:off x="8076010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"/>
          <p:cNvSpPr/>
          <p:nvPr/>
        </p:nvSpPr>
        <p:spPr>
          <a:xfrm rot="10800000">
            <a:off x="8076010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"/>
          <p:cNvSpPr/>
          <p:nvPr/>
        </p:nvSpPr>
        <p:spPr>
          <a:xfrm rot="10800000">
            <a:off x="8076010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"/>
          <p:cNvSpPr/>
          <p:nvPr/>
        </p:nvSpPr>
        <p:spPr>
          <a:xfrm rot="10800000">
            <a:off x="8076010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"/>
          <p:cNvSpPr/>
          <p:nvPr/>
        </p:nvSpPr>
        <p:spPr>
          <a:xfrm rot="10800000">
            <a:off x="8076010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"/>
          <p:cNvSpPr/>
          <p:nvPr/>
        </p:nvSpPr>
        <p:spPr>
          <a:xfrm rot="10800000">
            <a:off x="8076010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"/>
          <p:cNvSpPr/>
          <p:nvPr/>
        </p:nvSpPr>
        <p:spPr>
          <a:xfrm rot="10800000">
            <a:off x="8076010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"/>
          <p:cNvSpPr/>
          <p:nvPr/>
        </p:nvSpPr>
        <p:spPr>
          <a:xfrm rot="10800000">
            <a:off x="8076010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"/>
          <p:cNvSpPr/>
          <p:nvPr/>
        </p:nvSpPr>
        <p:spPr>
          <a:xfrm rot="10800000">
            <a:off x="8076010" y="61320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"/>
          <p:cNvSpPr/>
          <p:nvPr/>
        </p:nvSpPr>
        <p:spPr>
          <a:xfrm rot="10800000">
            <a:off x="8076010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"/>
          <p:cNvSpPr/>
          <p:nvPr/>
        </p:nvSpPr>
        <p:spPr>
          <a:xfrm rot="10800000">
            <a:off x="8076010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"/>
          <p:cNvSpPr/>
          <p:nvPr/>
        </p:nvSpPr>
        <p:spPr>
          <a:xfrm rot="10800000">
            <a:off x="7929866" y="4704867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"/>
          <p:cNvSpPr/>
          <p:nvPr/>
        </p:nvSpPr>
        <p:spPr>
          <a:xfrm rot="10800000">
            <a:off x="7929866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"/>
          <p:cNvSpPr/>
          <p:nvPr/>
        </p:nvSpPr>
        <p:spPr>
          <a:xfrm rot="10800000">
            <a:off x="7929866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"/>
          <p:cNvSpPr/>
          <p:nvPr/>
        </p:nvSpPr>
        <p:spPr>
          <a:xfrm rot="10800000">
            <a:off x="7929866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"/>
          <p:cNvSpPr/>
          <p:nvPr/>
        </p:nvSpPr>
        <p:spPr>
          <a:xfrm rot="10800000">
            <a:off x="7929866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"/>
          <p:cNvSpPr/>
          <p:nvPr/>
        </p:nvSpPr>
        <p:spPr>
          <a:xfrm rot="10800000">
            <a:off x="7929866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"/>
          <p:cNvSpPr/>
          <p:nvPr/>
        </p:nvSpPr>
        <p:spPr>
          <a:xfrm rot="10800000">
            <a:off x="7929866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"/>
          <p:cNvSpPr/>
          <p:nvPr/>
        </p:nvSpPr>
        <p:spPr>
          <a:xfrm rot="10800000">
            <a:off x="7929866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"/>
          <p:cNvSpPr/>
          <p:nvPr/>
        </p:nvSpPr>
        <p:spPr>
          <a:xfrm rot="10800000">
            <a:off x="7929866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"/>
          <p:cNvSpPr/>
          <p:nvPr/>
        </p:nvSpPr>
        <p:spPr>
          <a:xfrm rot="10800000">
            <a:off x="7929866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"/>
          <p:cNvSpPr/>
          <p:nvPr/>
        </p:nvSpPr>
        <p:spPr>
          <a:xfrm rot="10800000">
            <a:off x="7929866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"/>
          <p:cNvSpPr/>
          <p:nvPr/>
        </p:nvSpPr>
        <p:spPr>
          <a:xfrm rot="10800000">
            <a:off x="7929866" y="192838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"/>
          <p:cNvSpPr/>
          <p:nvPr/>
        </p:nvSpPr>
        <p:spPr>
          <a:xfrm rot="10800000">
            <a:off x="7929866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"/>
          <p:cNvSpPr/>
          <p:nvPr/>
        </p:nvSpPr>
        <p:spPr>
          <a:xfrm rot="10800000">
            <a:off x="7929866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"/>
          <p:cNvSpPr/>
          <p:nvPr/>
        </p:nvSpPr>
        <p:spPr>
          <a:xfrm rot="10800000">
            <a:off x="7929866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"/>
          <p:cNvSpPr/>
          <p:nvPr/>
        </p:nvSpPr>
        <p:spPr>
          <a:xfrm rot="10800000">
            <a:off x="7929866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"/>
          <p:cNvSpPr/>
          <p:nvPr/>
        </p:nvSpPr>
        <p:spPr>
          <a:xfrm rot="10800000">
            <a:off x="7929866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"/>
          <p:cNvSpPr/>
          <p:nvPr/>
        </p:nvSpPr>
        <p:spPr>
          <a:xfrm rot="10800000">
            <a:off x="7929866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"/>
          <p:cNvSpPr/>
          <p:nvPr/>
        </p:nvSpPr>
        <p:spPr>
          <a:xfrm rot="10800000">
            <a:off x="7929866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"/>
          <p:cNvSpPr/>
          <p:nvPr/>
        </p:nvSpPr>
        <p:spPr>
          <a:xfrm rot="10800000">
            <a:off x="7929866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"/>
          <p:cNvSpPr/>
          <p:nvPr/>
        </p:nvSpPr>
        <p:spPr>
          <a:xfrm rot="10800000">
            <a:off x="7783745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"/>
          <p:cNvSpPr/>
          <p:nvPr/>
        </p:nvSpPr>
        <p:spPr>
          <a:xfrm rot="10800000">
            <a:off x="7783745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"/>
          <p:cNvSpPr/>
          <p:nvPr/>
        </p:nvSpPr>
        <p:spPr>
          <a:xfrm rot="10800000">
            <a:off x="7783745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"/>
          <p:cNvSpPr/>
          <p:nvPr/>
        </p:nvSpPr>
        <p:spPr>
          <a:xfrm rot="10800000">
            <a:off x="7783745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"/>
          <p:cNvSpPr/>
          <p:nvPr/>
        </p:nvSpPr>
        <p:spPr>
          <a:xfrm rot="10800000">
            <a:off x="7783745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"/>
          <p:cNvSpPr/>
          <p:nvPr/>
        </p:nvSpPr>
        <p:spPr>
          <a:xfrm rot="10800000">
            <a:off x="7783745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"/>
          <p:cNvSpPr/>
          <p:nvPr/>
        </p:nvSpPr>
        <p:spPr>
          <a:xfrm rot="10800000">
            <a:off x="7783745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"/>
          <p:cNvSpPr/>
          <p:nvPr/>
        </p:nvSpPr>
        <p:spPr>
          <a:xfrm rot="10800000">
            <a:off x="7783745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"/>
          <p:cNvSpPr/>
          <p:nvPr/>
        </p:nvSpPr>
        <p:spPr>
          <a:xfrm rot="10800000">
            <a:off x="7783745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"/>
          <p:cNvSpPr/>
          <p:nvPr/>
        </p:nvSpPr>
        <p:spPr>
          <a:xfrm rot="10800000">
            <a:off x="7783745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"/>
          <p:cNvSpPr/>
          <p:nvPr/>
        </p:nvSpPr>
        <p:spPr>
          <a:xfrm rot="10800000">
            <a:off x="7783745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"/>
          <p:cNvSpPr/>
          <p:nvPr/>
        </p:nvSpPr>
        <p:spPr>
          <a:xfrm rot="10800000">
            <a:off x="7783745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"/>
          <p:cNvSpPr/>
          <p:nvPr/>
        </p:nvSpPr>
        <p:spPr>
          <a:xfrm rot="10800000">
            <a:off x="7783745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"/>
          <p:cNvSpPr/>
          <p:nvPr/>
        </p:nvSpPr>
        <p:spPr>
          <a:xfrm rot="10800000">
            <a:off x="7783745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"/>
          <p:cNvSpPr/>
          <p:nvPr/>
        </p:nvSpPr>
        <p:spPr>
          <a:xfrm rot="10800000">
            <a:off x="7783745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"/>
          <p:cNvSpPr/>
          <p:nvPr/>
        </p:nvSpPr>
        <p:spPr>
          <a:xfrm rot="10800000">
            <a:off x="7783745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"/>
          <p:cNvSpPr/>
          <p:nvPr/>
        </p:nvSpPr>
        <p:spPr>
          <a:xfrm rot="10800000">
            <a:off x="7783745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"/>
          <p:cNvSpPr/>
          <p:nvPr/>
        </p:nvSpPr>
        <p:spPr>
          <a:xfrm rot="10800000">
            <a:off x="7783745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"/>
          <p:cNvSpPr/>
          <p:nvPr/>
        </p:nvSpPr>
        <p:spPr>
          <a:xfrm rot="10800000">
            <a:off x="7637600" y="485101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"/>
          <p:cNvSpPr/>
          <p:nvPr/>
        </p:nvSpPr>
        <p:spPr>
          <a:xfrm rot="10800000">
            <a:off x="7637600" y="4704867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"/>
          <p:cNvSpPr/>
          <p:nvPr/>
        </p:nvSpPr>
        <p:spPr>
          <a:xfrm rot="10800000">
            <a:off x="7637600" y="426648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"/>
          <p:cNvSpPr/>
          <p:nvPr/>
        </p:nvSpPr>
        <p:spPr>
          <a:xfrm rot="10800000">
            <a:off x="7637600" y="397421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"/>
          <p:cNvSpPr/>
          <p:nvPr/>
        </p:nvSpPr>
        <p:spPr>
          <a:xfrm rot="10800000">
            <a:off x="7637600" y="3681951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"/>
          <p:cNvSpPr/>
          <p:nvPr/>
        </p:nvSpPr>
        <p:spPr>
          <a:xfrm rot="10800000">
            <a:off x="7637600" y="324356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"/>
          <p:cNvSpPr/>
          <p:nvPr/>
        </p:nvSpPr>
        <p:spPr>
          <a:xfrm rot="10800000">
            <a:off x="7637600" y="295130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"/>
          <p:cNvSpPr/>
          <p:nvPr/>
        </p:nvSpPr>
        <p:spPr>
          <a:xfrm rot="10800000">
            <a:off x="7637600" y="251291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"/>
          <p:cNvSpPr/>
          <p:nvPr/>
        </p:nvSpPr>
        <p:spPr>
          <a:xfrm rot="10800000">
            <a:off x="7637600" y="222065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"/>
          <p:cNvSpPr/>
          <p:nvPr/>
        </p:nvSpPr>
        <p:spPr>
          <a:xfrm rot="10800000">
            <a:off x="7637600" y="207452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"/>
          <p:cNvSpPr/>
          <p:nvPr/>
        </p:nvSpPr>
        <p:spPr>
          <a:xfrm rot="10800000">
            <a:off x="7637600" y="178226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"/>
          <p:cNvSpPr/>
          <p:nvPr/>
        </p:nvSpPr>
        <p:spPr>
          <a:xfrm rot="10800000">
            <a:off x="7637600" y="163612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"/>
          <p:cNvSpPr/>
          <p:nvPr/>
        </p:nvSpPr>
        <p:spPr>
          <a:xfrm rot="10800000">
            <a:off x="7637600" y="148999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"/>
          <p:cNvSpPr/>
          <p:nvPr/>
        </p:nvSpPr>
        <p:spPr>
          <a:xfrm rot="10800000">
            <a:off x="7637600" y="119773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"/>
          <p:cNvSpPr/>
          <p:nvPr/>
        </p:nvSpPr>
        <p:spPr>
          <a:xfrm rot="10800000">
            <a:off x="7637600" y="105161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"/>
          <p:cNvSpPr/>
          <p:nvPr/>
        </p:nvSpPr>
        <p:spPr>
          <a:xfrm rot="10800000">
            <a:off x="7637600" y="61320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"/>
          <p:cNvSpPr/>
          <p:nvPr/>
        </p:nvSpPr>
        <p:spPr>
          <a:xfrm rot="10800000">
            <a:off x="7637600" y="320938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"/>
          <p:cNvSpPr/>
          <p:nvPr/>
        </p:nvSpPr>
        <p:spPr>
          <a:xfrm rot="10800000">
            <a:off x="7637600" y="17481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"/>
          <p:cNvSpPr/>
          <p:nvPr/>
        </p:nvSpPr>
        <p:spPr>
          <a:xfrm rot="10800000">
            <a:off x="7491480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"/>
          <p:cNvSpPr/>
          <p:nvPr/>
        </p:nvSpPr>
        <p:spPr>
          <a:xfrm rot="10800000">
            <a:off x="7491480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"/>
          <p:cNvSpPr/>
          <p:nvPr/>
        </p:nvSpPr>
        <p:spPr>
          <a:xfrm rot="10800000">
            <a:off x="7491480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"/>
          <p:cNvSpPr/>
          <p:nvPr/>
        </p:nvSpPr>
        <p:spPr>
          <a:xfrm rot="10800000">
            <a:off x="7491480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"/>
          <p:cNvSpPr/>
          <p:nvPr/>
        </p:nvSpPr>
        <p:spPr>
          <a:xfrm rot="10800000">
            <a:off x="7491480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"/>
          <p:cNvSpPr/>
          <p:nvPr/>
        </p:nvSpPr>
        <p:spPr>
          <a:xfrm rot="10800000">
            <a:off x="7491480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"/>
          <p:cNvSpPr/>
          <p:nvPr/>
        </p:nvSpPr>
        <p:spPr>
          <a:xfrm rot="10800000">
            <a:off x="7491480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"/>
          <p:cNvSpPr/>
          <p:nvPr/>
        </p:nvSpPr>
        <p:spPr>
          <a:xfrm rot="10800000">
            <a:off x="7491480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"/>
          <p:cNvSpPr/>
          <p:nvPr/>
        </p:nvSpPr>
        <p:spPr>
          <a:xfrm rot="10800000">
            <a:off x="7491480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"/>
          <p:cNvSpPr/>
          <p:nvPr/>
        </p:nvSpPr>
        <p:spPr>
          <a:xfrm rot="10800000">
            <a:off x="7345335" y="485101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"/>
          <p:cNvSpPr/>
          <p:nvPr/>
        </p:nvSpPr>
        <p:spPr>
          <a:xfrm rot="10800000">
            <a:off x="7345335" y="397421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"/>
          <p:cNvSpPr/>
          <p:nvPr/>
        </p:nvSpPr>
        <p:spPr>
          <a:xfrm rot="10800000">
            <a:off x="7345335" y="324356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"/>
          <p:cNvSpPr/>
          <p:nvPr/>
        </p:nvSpPr>
        <p:spPr>
          <a:xfrm rot="10800000">
            <a:off x="7345335" y="251291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"/>
          <p:cNvSpPr/>
          <p:nvPr/>
        </p:nvSpPr>
        <p:spPr>
          <a:xfrm rot="10800000">
            <a:off x="7345335" y="163612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"/>
          <p:cNvSpPr/>
          <p:nvPr/>
        </p:nvSpPr>
        <p:spPr>
          <a:xfrm rot="10800000">
            <a:off x="7345335" y="90546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"/>
          <p:cNvSpPr/>
          <p:nvPr/>
        </p:nvSpPr>
        <p:spPr>
          <a:xfrm rot="10800000">
            <a:off x="7345335" y="75934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"/>
          <p:cNvSpPr/>
          <p:nvPr/>
        </p:nvSpPr>
        <p:spPr>
          <a:xfrm rot="10800000">
            <a:off x="7345335" y="17481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"/>
          <p:cNvSpPr/>
          <p:nvPr/>
        </p:nvSpPr>
        <p:spPr>
          <a:xfrm rot="10800000">
            <a:off x="7199215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"/>
          <p:cNvSpPr/>
          <p:nvPr/>
        </p:nvSpPr>
        <p:spPr>
          <a:xfrm rot="10800000">
            <a:off x="7199215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"/>
          <p:cNvSpPr/>
          <p:nvPr/>
        </p:nvSpPr>
        <p:spPr>
          <a:xfrm rot="10800000">
            <a:off x="7199215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"/>
          <p:cNvSpPr/>
          <p:nvPr/>
        </p:nvSpPr>
        <p:spPr>
          <a:xfrm rot="10800000">
            <a:off x="7199215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"/>
          <p:cNvSpPr/>
          <p:nvPr/>
        </p:nvSpPr>
        <p:spPr>
          <a:xfrm rot="10800000">
            <a:off x="7199215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"/>
          <p:cNvSpPr/>
          <p:nvPr/>
        </p:nvSpPr>
        <p:spPr>
          <a:xfrm rot="10800000">
            <a:off x="7199215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"/>
          <p:cNvSpPr/>
          <p:nvPr/>
        </p:nvSpPr>
        <p:spPr>
          <a:xfrm rot="10800000">
            <a:off x="7053094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"/>
          <p:cNvSpPr/>
          <p:nvPr/>
        </p:nvSpPr>
        <p:spPr>
          <a:xfrm rot="10800000">
            <a:off x="7053094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"/>
          <p:cNvSpPr/>
          <p:nvPr/>
        </p:nvSpPr>
        <p:spPr>
          <a:xfrm rot="10800000">
            <a:off x="7053094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"/>
          <p:cNvSpPr/>
          <p:nvPr/>
        </p:nvSpPr>
        <p:spPr>
          <a:xfrm rot="10800000">
            <a:off x="8952782" y="485101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"/>
          <p:cNvSpPr/>
          <p:nvPr/>
        </p:nvSpPr>
        <p:spPr>
          <a:xfrm rot="10800000">
            <a:off x="8952782" y="4704867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"/>
          <p:cNvSpPr/>
          <p:nvPr/>
        </p:nvSpPr>
        <p:spPr>
          <a:xfrm rot="10800000">
            <a:off x="8952782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"/>
          <p:cNvSpPr/>
          <p:nvPr/>
        </p:nvSpPr>
        <p:spPr>
          <a:xfrm rot="10800000">
            <a:off x="8952782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"/>
          <p:cNvSpPr/>
          <p:nvPr/>
        </p:nvSpPr>
        <p:spPr>
          <a:xfrm rot="10800000">
            <a:off x="8952782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"/>
          <p:cNvSpPr/>
          <p:nvPr/>
        </p:nvSpPr>
        <p:spPr>
          <a:xfrm rot="10800000">
            <a:off x="8952782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"/>
          <p:cNvSpPr/>
          <p:nvPr/>
        </p:nvSpPr>
        <p:spPr>
          <a:xfrm rot="10800000">
            <a:off x="8952782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"/>
          <p:cNvSpPr/>
          <p:nvPr/>
        </p:nvSpPr>
        <p:spPr>
          <a:xfrm rot="10800000">
            <a:off x="8952782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"/>
          <p:cNvSpPr/>
          <p:nvPr/>
        </p:nvSpPr>
        <p:spPr>
          <a:xfrm rot="10800000">
            <a:off x="8952782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"/>
          <p:cNvSpPr/>
          <p:nvPr/>
        </p:nvSpPr>
        <p:spPr>
          <a:xfrm rot="10800000">
            <a:off x="8952782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"/>
          <p:cNvSpPr/>
          <p:nvPr/>
        </p:nvSpPr>
        <p:spPr>
          <a:xfrm rot="10800000">
            <a:off x="8806661" y="485101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"/>
          <p:cNvSpPr/>
          <p:nvPr/>
        </p:nvSpPr>
        <p:spPr>
          <a:xfrm rot="10800000">
            <a:off x="8806661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"/>
          <p:cNvSpPr/>
          <p:nvPr/>
        </p:nvSpPr>
        <p:spPr>
          <a:xfrm rot="10800000">
            <a:off x="8806661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"/>
          <p:cNvSpPr/>
          <p:nvPr/>
        </p:nvSpPr>
        <p:spPr>
          <a:xfrm rot="10800000">
            <a:off x="8806661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"/>
          <p:cNvSpPr/>
          <p:nvPr/>
        </p:nvSpPr>
        <p:spPr>
          <a:xfrm rot="10800000">
            <a:off x="8806661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"/>
          <p:cNvSpPr/>
          <p:nvPr/>
        </p:nvSpPr>
        <p:spPr>
          <a:xfrm rot="10800000">
            <a:off x="8806661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"/>
          <p:cNvSpPr/>
          <p:nvPr/>
        </p:nvSpPr>
        <p:spPr>
          <a:xfrm rot="10800000">
            <a:off x="8806661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"/>
          <p:cNvSpPr/>
          <p:nvPr/>
        </p:nvSpPr>
        <p:spPr>
          <a:xfrm rot="10800000">
            <a:off x="8806661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"/>
          <p:cNvSpPr/>
          <p:nvPr/>
        </p:nvSpPr>
        <p:spPr>
          <a:xfrm rot="10800000">
            <a:off x="8806661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"/>
          <p:cNvSpPr/>
          <p:nvPr/>
        </p:nvSpPr>
        <p:spPr>
          <a:xfrm rot="10800000">
            <a:off x="8806661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"/>
          <p:cNvSpPr/>
          <p:nvPr/>
        </p:nvSpPr>
        <p:spPr>
          <a:xfrm rot="10800000">
            <a:off x="8806661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"/>
          <p:cNvSpPr/>
          <p:nvPr/>
        </p:nvSpPr>
        <p:spPr>
          <a:xfrm rot="10800000">
            <a:off x="8806661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"/>
          <p:cNvSpPr/>
          <p:nvPr/>
        </p:nvSpPr>
        <p:spPr>
          <a:xfrm rot="10800000">
            <a:off x="8806661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"/>
          <p:cNvSpPr/>
          <p:nvPr/>
        </p:nvSpPr>
        <p:spPr>
          <a:xfrm rot="10800000">
            <a:off x="8806661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"/>
          <p:cNvSpPr/>
          <p:nvPr/>
        </p:nvSpPr>
        <p:spPr>
          <a:xfrm rot="10800000">
            <a:off x="8806661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"/>
          <p:cNvSpPr/>
          <p:nvPr/>
        </p:nvSpPr>
        <p:spPr>
          <a:xfrm rot="10800000">
            <a:off x="8806661" y="61320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"/>
          <p:cNvSpPr/>
          <p:nvPr/>
        </p:nvSpPr>
        <p:spPr>
          <a:xfrm rot="10800000">
            <a:off x="8806661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"/>
          <p:cNvSpPr/>
          <p:nvPr/>
        </p:nvSpPr>
        <p:spPr>
          <a:xfrm rot="10800000">
            <a:off x="8660516" y="4704867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"/>
          <p:cNvSpPr/>
          <p:nvPr/>
        </p:nvSpPr>
        <p:spPr>
          <a:xfrm rot="10800000">
            <a:off x="8660516" y="455874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"/>
          <p:cNvSpPr/>
          <p:nvPr/>
        </p:nvSpPr>
        <p:spPr>
          <a:xfrm rot="10800000">
            <a:off x="8660516" y="426648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"/>
          <p:cNvSpPr/>
          <p:nvPr/>
        </p:nvSpPr>
        <p:spPr>
          <a:xfrm rot="10800000">
            <a:off x="8660516" y="412036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"/>
          <p:cNvSpPr/>
          <p:nvPr/>
        </p:nvSpPr>
        <p:spPr>
          <a:xfrm rot="10800000">
            <a:off x="8660516" y="397421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"/>
          <p:cNvSpPr/>
          <p:nvPr/>
        </p:nvSpPr>
        <p:spPr>
          <a:xfrm rot="10800000">
            <a:off x="8660516" y="3681951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"/>
          <p:cNvSpPr/>
          <p:nvPr/>
        </p:nvSpPr>
        <p:spPr>
          <a:xfrm rot="10800000">
            <a:off x="8660516" y="207452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"/>
          <p:cNvSpPr/>
          <p:nvPr/>
        </p:nvSpPr>
        <p:spPr>
          <a:xfrm rot="10800000">
            <a:off x="8660516" y="178226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"/>
          <p:cNvSpPr/>
          <p:nvPr/>
        </p:nvSpPr>
        <p:spPr>
          <a:xfrm rot="10800000">
            <a:off x="8660516" y="163612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"/>
          <p:cNvSpPr/>
          <p:nvPr/>
        </p:nvSpPr>
        <p:spPr>
          <a:xfrm rot="10800000">
            <a:off x="8660516" y="320938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"/>
          <p:cNvSpPr/>
          <p:nvPr/>
        </p:nvSpPr>
        <p:spPr>
          <a:xfrm rot="10800000">
            <a:off x="8660516" y="2869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"/>
          <p:cNvSpPr/>
          <p:nvPr/>
        </p:nvSpPr>
        <p:spPr>
          <a:xfrm rot="10800000">
            <a:off x="8514396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"/>
          <p:cNvSpPr/>
          <p:nvPr/>
        </p:nvSpPr>
        <p:spPr>
          <a:xfrm rot="10800000">
            <a:off x="8514396" y="4704867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"/>
          <p:cNvSpPr/>
          <p:nvPr/>
        </p:nvSpPr>
        <p:spPr>
          <a:xfrm rot="10800000">
            <a:off x="8514396" y="441262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"/>
          <p:cNvSpPr/>
          <p:nvPr/>
        </p:nvSpPr>
        <p:spPr>
          <a:xfrm rot="10800000">
            <a:off x="8514396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"/>
          <p:cNvSpPr/>
          <p:nvPr/>
        </p:nvSpPr>
        <p:spPr>
          <a:xfrm rot="10800000">
            <a:off x="8514396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"/>
          <p:cNvSpPr/>
          <p:nvPr/>
        </p:nvSpPr>
        <p:spPr>
          <a:xfrm rot="10800000">
            <a:off x="8514396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3"/>
          <p:cNvSpPr/>
          <p:nvPr/>
        </p:nvSpPr>
        <p:spPr>
          <a:xfrm rot="10800000">
            <a:off x="8514396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"/>
          <p:cNvSpPr/>
          <p:nvPr/>
        </p:nvSpPr>
        <p:spPr>
          <a:xfrm rot="10800000">
            <a:off x="8514396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"/>
          <p:cNvSpPr/>
          <p:nvPr/>
        </p:nvSpPr>
        <p:spPr>
          <a:xfrm rot="10800000">
            <a:off x="8514396" y="192838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"/>
          <p:cNvSpPr/>
          <p:nvPr/>
        </p:nvSpPr>
        <p:spPr>
          <a:xfrm rot="10800000">
            <a:off x="8514396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"/>
          <p:cNvSpPr/>
          <p:nvPr/>
        </p:nvSpPr>
        <p:spPr>
          <a:xfrm rot="10800000">
            <a:off x="8514396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"/>
          <p:cNvSpPr/>
          <p:nvPr/>
        </p:nvSpPr>
        <p:spPr>
          <a:xfrm rot="10800000">
            <a:off x="8514396" y="61320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"/>
          <p:cNvSpPr/>
          <p:nvPr/>
        </p:nvSpPr>
        <p:spPr>
          <a:xfrm rot="10800000">
            <a:off x="8514396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3"/>
          <p:cNvSpPr/>
          <p:nvPr/>
        </p:nvSpPr>
        <p:spPr>
          <a:xfrm rot="10800000">
            <a:off x="8368251" y="485101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3"/>
          <p:cNvSpPr/>
          <p:nvPr/>
        </p:nvSpPr>
        <p:spPr>
          <a:xfrm rot="10800000">
            <a:off x="8368251" y="4704867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3"/>
          <p:cNvSpPr/>
          <p:nvPr/>
        </p:nvSpPr>
        <p:spPr>
          <a:xfrm rot="10800000">
            <a:off x="8368251" y="426648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"/>
          <p:cNvSpPr/>
          <p:nvPr/>
        </p:nvSpPr>
        <p:spPr>
          <a:xfrm rot="10800000">
            <a:off x="8368251" y="382809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"/>
          <p:cNvSpPr/>
          <p:nvPr/>
        </p:nvSpPr>
        <p:spPr>
          <a:xfrm rot="10800000">
            <a:off x="8368251" y="2659036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"/>
          <p:cNvSpPr/>
          <p:nvPr/>
        </p:nvSpPr>
        <p:spPr>
          <a:xfrm rot="10800000">
            <a:off x="8368251" y="2366770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"/>
          <p:cNvSpPr/>
          <p:nvPr/>
        </p:nvSpPr>
        <p:spPr>
          <a:xfrm rot="10800000">
            <a:off x="8368251" y="148999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"/>
          <p:cNvSpPr/>
          <p:nvPr/>
        </p:nvSpPr>
        <p:spPr>
          <a:xfrm rot="10800000">
            <a:off x="8368251" y="105161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"/>
          <p:cNvSpPr/>
          <p:nvPr/>
        </p:nvSpPr>
        <p:spPr>
          <a:xfrm rot="10800000">
            <a:off x="8368251" y="46708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"/>
          <p:cNvSpPr/>
          <p:nvPr/>
        </p:nvSpPr>
        <p:spPr>
          <a:xfrm rot="10800000">
            <a:off x="8222131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"/>
          <p:cNvSpPr/>
          <p:nvPr/>
        </p:nvSpPr>
        <p:spPr>
          <a:xfrm rot="10800000">
            <a:off x="8222131" y="485101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"/>
          <p:cNvSpPr/>
          <p:nvPr/>
        </p:nvSpPr>
        <p:spPr>
          <a:xfrm rot="10800000">
            <a:off x="8222131" y="441262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"/>
          <p:cNvSpPr/>
          <p:nvPr/>
        </p:nvSpPr>
        <p:spPr>
          <a:xfrm rot="10800000">
            <a:off x="8222131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"/>
          <p:cNvSpPr/>
          <p:nvPr/>
        </p:nvSpPr>
        <p:spPr>
          <a:xfrm rot="10800000">
            <a:off x="8222131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"/>
          <p:cNvSpPr/>
          <p:nvPr/>
        </p:nvSpPr>
        <p:spPr>
          <a:xfrm rot="10800000">
            <a:off x="8222131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"/>
          <p:cNvSpPr/>
          <p:nvPr/>
        </p:nvSpPr>
        <p:spPr>
          <a:xfrm rot="10800000">
            <a:off x="8222131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"/>
          <p:cNvSpPr/>
          <p:nvPr/>
        </p:nvSpPr>
        <p:spPr>
          <a:xfrm rot="10800000">
            <a:off x="8222131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"/>
          <p:cNvSpPr/>
          <p:nvPr/>
        </p:nvSpPr>
        <p:spPr>
          <a:xfrm rot="10800000">
            <a:off x="8076010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"/>
          <p:cNvSpPr/>
          <p:nvPr/>
        </p:nvSpPr>
        <p:spPr>
          <a:xfrm rot="10800000">
            <a:off x="8076010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"/>
          <p:cNvSpPr/>
          <p:nvPr/>
        </p:nvSpPr>
        <p:spPr>
          <a:xfrm rot="10800000">
            <a:off x="8076010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"/>
          <p:cNvSpPr/>
          <p:nvPr/>
        </p:nvSpPr>
        <p:spPr>
          <a:xfrm rot="10800000">
            <a:off x="8076010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"/>
          <p:cNvSpPr/>
          <p:nvPr/>
        </p:nvSpPr>
        <p:spPr>
          <a:xfrm rot="10800000">
            <a:off x="8076010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"/>
          <p:cNvSpPr/>
          <p:nvPr/>
        </p:nvSpPr>
        <p:spPr>
          <a:xfrm rot="10800000">
            <a:off x="7929866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"/>
          <p:cNvSpPr/>
          <p:nvPr/>
        </p:nvSpPr>
        <p:spPr>
          <a:xfrm rot="10800000">
            <a:off x="7929866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"/>
          <p:cNvSpPr/>
          <p:nvPr/>
        </p:nvSpPr>
        <p:spPr>
          <a:xfrm rot="10800000">
            <a:off x="7929866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"/>
          <p:cNvSpPr/>
          <p:nvPr/>
        </p:nvSpPr>
        <p:spPr>
          <a:xfrm rot="10800000">
            <a:off x="7929866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"/>
          <p:cNvSpPr/>
          <p:nvPr/>
        </p:nvSpPr>
        <p:spPr>
          <a:xfrm rot="10800000">
            <a:off x="7929866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"/>
          <p:cNvSpPr/>
          <p:nvPr/>
        </p:nvSpPr>
        <p:spPr>
          <a:xfrm rot="10800000">
            <a:off x="7783745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"/>
          <p:cNvSpPr/>
          <p:nvPr/>
        </p:nvSpPr>
        <p:spPr>
          <a:xfrm rot="10800000">
            <a:off x="7637600" y="382809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"/>
          <p:cNvSpPr/>
          <p:nvPr/>
        </p:nvSpPr>
        <p:spPr>
          <a:xfrm rot="10800000">
            <a:off x="7637600" y="2659036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"/>
          <p:cNvSpPr/>
          <p:nvPr/>
        </p:nvSpPr>
        <p:spPr>
          <a:xfrm rot="10800000">
            <a:off x="7491480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"/>
          <p:cNvSpPr/>
          <p:nvPr/>
        </p:nvSpPr>
        <p:spPr>
          <a:xfrm rot="10800000">
            <a:off x="7199215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"/>
          <p:cNvSpPr/>
          <p:nvPr/>
        </p:nvSpPr>
        <p:spPr>
          <a:xfrm rot="10800000">
            <a:off x="7053094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7" name="Google Shape;867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8" name="Google Shape;868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9" name="Google Shape;869;p4"/>
          <p:cNvSpPr/>
          <p:nvPr/>
        </p:nvSpPr>
        <p:spPr>
          <a:xfrm rot="10800000">
            <a:off x="8952782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"/>
          <p:cNvSpPr/>
          <p:nvPr/>
        </p:nvSpPr>
        <p:spPr>
          <a:xfrm rot="10800000">
            <a:off x="8952782" y="441262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"/>
          <p:cNvSpPr/>
          <p:nvPr/>
        </p:nvSpPr>
        <p:spPr>
          <a:xfrm rot="10800000">
            <a:off x="8952782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"/>
          <p:cNvSpPr/>
          <p:nvPr/>
        </p:nvSpPr>
        <p:spPr>
          <a:xfrm rot="10800000">
            <a:off x="8952782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"/>
          <p:cNvSpPr/>
          <p:nvPr/>
        </p:nvSpPr>
        <p:spPr>
          <a:xfrm rot="10800000">
            <a:off x="8952782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"/>
          <p:cNvSpPr/>
          <p:nvPr/>
        </p:nvSpPr>
        <p:spPr>
          <a:xfrm rot="10800000">
            <a:off x="8952782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"/>
          <p:cNvSpPr/>
          <p:nvPr/>
        </p:nvSpPr>
        <p:spPr>
          <a:xfrm rot="10800000">
            <a:off x="8952782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"/>
          <p:cNvSpPr/>
          <p:nvPr/>
        </p:nvSpPr>
        <p:spPr>
          <a:xfrm rot="10800000">
            <a:off x="8952782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"/>
          <p:cNvSpPr/>
          <p:nvPr/>
        </p:nvSpPr>
        <p:spPr>
          <a:xfrm rot="10800000">
            <a:off x="8952782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"/>
          <p:cNvSpPr/>
          <p:nvPr/>
        </p:nvSpPr>
        <p:spPr>
          <a:xfrm rot="10800000">
            <a:off x="8952782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"/>
          <p:cNvSpPr/>
          <p:nvPr/>
        </p:nvSpPr>
        <p:spPr>
          <a:xfrm rot="10800000">
            <a:off x="8952782" y="192838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"/>
          <p:cNvSpPr/>
          <p:nvPr/>
        </p:nvSpPr>
        <p:spPr>
          <a:xfrm rot="10800000">
            <a:off x="8952782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"/>
          <p:cNvSpPr/>
          <p:nvPr/>
        </p:nvSpPr>
        <p:spPr>
          <a:xfrm rot="10800000">
            <a:off x="8952782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"/>
          <p:cNvSpPr/>
          <p:nvPr/>
        </p:nvSpPr>
        <p:spPr>
          <a:xfrm rot="10800000">
            <a:off x="8952782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"/>
          <p:cNvSpPr/>
          <p:nvPr/>
        </p:nvSpPr>
        <p:spPr>
          <a:xfrm rot="10800000">
            <a:off x="8952782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"/>
          <p:cNvSpPr/>
          <p:nvPr/>
        </p:nvSpPr>
        <p:spPr>
          <a:xfrm rot="10800000">
            <a:off x="8952782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"/>
          <p:cNvSpPr/>
          <p:nvPr/>
        </p:nvSpPr>
        <p:spPr>
          <a:xfrm rot="10800000">
            <a:off x="8952782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"/>
          <p:cNvSpPr/>
          <p:nvPr/>
        </p:nvSpPr>
        <p:spPr>
          <a:xfrm rot="10800000">
            <a:off x="8952782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"/>
          <p:cNvSpPr/>
          <p:nvPr/>
        </p:nvSpPr>
        <p:spPr>
          <a:xfrm rot="10800000">
            <a:off x="8952782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"/>
          <p:cNvSpPr/>
          <p:nvPr/>
        </p:nvSpPr>
        <p:spPr>
          <a:xfrm rot="10800000">
            <a:off x="8806661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"/>
          <p:cNvSpPr/>
          <p:nvPr/>
        </p:nvSpPr>
        <p:spPr>
          <a:xfrm rot="10800000">
            <a:off x="8806661" y="441262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"/>
          <p:cNvSpPr/>
          <p:nvPr/>
        </p:nvSpPr>
        <p:spPr>
          <a:xfrm rot="10800000">
            <a:off x="8806661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"/>
          <p:cNvSpPr/>
          <p:nvPr/>
        </p:nvSpPr>
        <p:spPr>
          <a:xfrm rot="10800000">
            <a:off x="8806661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"/>
          <p:cNvSpPr/>
          <p:nvPr/>
        </p:nvSpPr>
        <p:spPr>
          <a:xfrm rot="10800000">
            <a:off x="8806661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"/>
          <p:cNvSpPr/>
          <p:nvPr/>
        </p:nvSpPr>
        <p:spPr>
          <a:xfrm rot="10800000">
            <a:off x="8806661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"/>
          <p:cNvSpPr/>
          <p:nvPr/>
        </p:nvSpPr>
        <p:spPr>
          <a:xfrm rot="10800000">
            <a:off x="8806661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4"/>
          <p:cNvSpPr/>
          <p:nvPr/>
        </p:nvSpPr>
        <p:spPr>
          <a:xfrm rot="10800000">
            <a:off x="8806661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"/>
          <p:cNvSpPr/>
          <p:nvPr/>
        </p:nvSpPr>
        <p:spPr>
          <a:xfrm rot="10800000">
            <a:off x="8806661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"/>
          <p:cNvSpPr/>
          <p:nvPr/>
        </p:nvSpPr>
        <p:spPr>
          <a:xfrm rot="10800000">
            <a:off x="8806661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"/>
          <p:cNvSpPr/>
          <p:nvPr/>
        </p:nvSpPr>
        <p:spPr>
          <a:xfrm rot="10800000">
            <a:off x="8806661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"/>
          <p:cNvSpPr/>
          <p:nvPr/>
        </p:nvSpPr>
        <p:spPr>
          <a:xfrm rot="10800000">
            <a:off x="8660516" y="485101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"/>
          <p:cNvSpPr/>
          <p:nvPr/>
        </p:nvSpPr>
        <p:spPr>
          <a:xfrm rot="10800000">
            <a:off x="8660516" y="441262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"/>
          <p:cNvSpPr/>
          <p:nvPr/>
        </p:nvSpPr>
        <p:spPr>
          <a:xfrm rot="10800000">
            <a:off x="8660516" y="192838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"/>
          <p:cNvSpPr/>
          <p:nvPr/>
        </p:nvSpPr>
        <p:spPr>
          <a:xfrm rot="10800000">
            <a:off x="8660516" y="75934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"/>
          <p:cNvSpPr/>
          <p:nvPr/>
        </p:nvSpPr>
        <p:spPr>
          <a:xfrm rot="10800000">
            <a:off x="8660516" y="17481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"/>
          <p:cNvSpPr/>
          <p:nvPr/>
        </p:nvSpPr>
        <p:spPr>
          <a:xfrm rot="10800000">
            <a:off x="8514396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"/>
          <p:cNvSpPr/>
          <p:nvPr/>
        </p:nvSpPr>
        <p:spPr>
          <a:xfrm rot="10800000">
            <a:off x="8514396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"/>
          <p:cNvSpPr/>
          <p:nvPr/>
        </p:nvSpPr>
        <p:spPr>
          <a:xfrm rot="10800000">
            <a:off x="8514396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"/>
          <p:cNvSpPr/>
          <p:nvPr/>
        </p:nvSpPr>
        <p:spPr>
          <a:xfrm rot="10800000">
            <a:off x="8368251" y="320938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"/>
          <p:cNvSpPr/>
          <p:nvPr/>
        </p:nvSpPr>
        <p:spPr>
          <a:xfrm rot="10800000">
            <a:off x="8222131" y="61320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"/>
          <p:cNvSpPr/>
          <p:nvPr/>
        </p:nvSpPr>
        <p:spPr>
          <a:xfrm rot="10800000">
            <a:off x="7929866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"/>
          <p:cNvSpPr/>
          <p:nvPr/>
        </p:nvSpPr>
        <p:spPr>
          <a:xfrm rot="10800000">
            <a:off x="7929866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"/>
          <p:cNvSpPr/>
          <p:nvPr/>
        </p:nvSpPr>
        <p:spPr>
          <a:xfrm rot="10800000">
            <a:off x="7345335" y="426648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"/>
          <p:cNvSpPr/>
          <p:nvPr/>
        </p:nvSpPr>
        <p:spPr>
          <a:xfrm rot="10800000">
            <a:off x="8952782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"/>
          <p:cNvSpPr/>
          <p:nvPr/>
        </p:nvSpPr>
        <p:spPr>
          <a:xfrm rot="10800000">
            <a:off x="8952782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"/>
          <p:cNvSpPr/>
          <p:nvPr/>
        </p:nvSpPr>
        <p:spPr>
          <a:xfrm rot="10800000">
            <a:off x="8952782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"/>
          <p:cNvSpPr/>
          <p:nvPr/>
        </p:nvSpPr>
        <p:spPr>
          <a:xfrm rot="10800000">
            <a:off x="8952782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"/>
          <p:cNvSpPr/>
          <p:nvPr/>
        </p:nvSpPr>
        <p:spPr>
          <a:xfrm rot="10800000">
            <a:off x="8952782" y="61320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"/>
          <p:cNvSpPr/>
          <p:nvPr/>
        </p:nvSpPr>
        <p:spPr>
          <a:xfrm rot="10800000">
            <a:off x="8952782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"/>
          <p:cNvSpPr/>
          <p:nvPr/>
        </p:nvSpPr>
        <p:spPr>
          <a:xfrm rot="10800000">
            <a:off x="8806661" y="4704867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4"/>
          <p:cNvSpPr/>
          <p:nvPr/>
        </p:nvSpPr>
        <p:spPr>
          <a:xfrm rot="10800000">
            <a:off x="8806661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"/>
          <p:cNvSpPr/>
          <p:nvPr/>
        </p:nvSpPr>
        <p:spPr>
          <a:xfrm rot="10800000">
            <a:off x="8806661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"/>
          <p:cNvSpPr/>
          <p:nvPr/>
        </p:nvSpPr>
        <p:spPr>
          <a:xfrm rot="10800000">
            <a:off x="8806661" y="192838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"/>
          <p:cNvSpPr/>
          <p:nvPr/>
        </p:nvSpPr>
        <p:spPr>
          <a:xfrm rot="10800000">
            <a:off x="8806661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"/>
          <p:cNvSpPr/>
          <p:nvPr/>
        </p:nvSpPr>
        <p:spPr>
          <a:xfrm rot="10800000">
            <a:off x="8806661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"/>
          <p:cNvSpPr/>
          <p:nvPr/>
        </p:nvSpPr>
        <p:spPr>
          <a:xfrm rot="10800000">
            <a:off x="8806661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"/>
          <p:cNvSpPr/>
          <p:nvPr/>
        </p:nvSpPr>
        <p:spPr>
          <a:xfrm rot="10800000">
            <a:off x="8660516" y="499713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"/>
          <p:cNvSpPr/>
          <p:nvPr/>
        </p:nvSpPr>
        <p:spPr>
          <a:xfrm rot="10800000">
            <a:off x="8660516" y="382809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"/>
          <p:cNvSpPr/>
          <p:nvPr/>
        </p:nvSpPr>
        <p:spPr>
          <a:xfrm rot="10800000">
            <a:off x="8660516" y="353583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"/>
          <p:cNvSpPr/>
          <p:nvPr/>
        </p:nvSpPr>
        <p:spPr>
          <a:xfrm rot="10800000">
            <a:off x="8660516" y="338971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"/>
          <p:cNvSpPr/>
          <p:nvPr/>
        </p:nvSpPr>
        <p:spPr>
          <a:xfrm rot="10800000">
            <a:off x="8660516" y="324356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"/>
          <p:cNvSpPr/>
          <p:nvPr/>
        </p:nvSpPr>
        <p:spPr>
          <a:xfrm rot="10800000">
            <a:off x="8660516" y="309744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"/>
          <p:cNvSpPr/>
          <p:nvPr/>
        </p:nvSpPr>
        <p:spPr>
          <a:xfrm rot="10800000">
            <a:off x="8660516" y="295130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"/>
          <p:cNvSpPr/>
          <p:nvPr/>
        </p:nvSpPr>
        <p:spPr>
          <a:xfrm rot="10800000">
            <a:off x="8660516" y="280518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"/>
          <p:cNvSpPr/>
          <p:nvPr/>
        </p:nvSpPr>
        <p:spPr>
          <a:xfrm rot="10800000">
            <a:off x="8660516" y="2659036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"/>
          <p:cNvSpPr/>
          <p:nvPr/>
        </p:nvSpPr>
        <p:spPr>
          <a:xfrm rot="10800000">
            <a:off x="8660516" y="251291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"/>
          <p:cNvSpPr/>
          <p:nvPr/>
        </p:nvSpPr>
        <p:spPr>
          <a:xfrm rot="10800000">
            <a:off x="8660516" y="2366770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"/>
          <p:cNvSpPr/>
          <p:nvPr/>
        </p:nvSpPr>
        <p:spPr>
          <a:xfrm rot="10800000">
            <a:off x="8660516" y="222065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"/>
          <p:cNvSpPr/>
          <p:nvPr/>
        </p:nvSpPr>
        <p:spPr>
          <a:xfrm rot="10800000">
            <a:off x="8660516" y="148999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"/>
          <p:cNvSpPr/>
          <p:nvPr/>
        </p:nvSpPr>
        <p:spPr>
          <a:xfrm rot="10800000">
            <a:off x="8660516" y="1343854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"/>
          <p:cNvSpPr/>
          <p:nvPr/>
        </p:nvSpPr>
        <p:spPr>
          <a:xfrm rot="10800000">
            <a:off x="8660516" y="119773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"/>
          <p:cNvSpPr/>
          <p:nvPr/>
        </p:nvSpPr>
        <p:spPr>
          <a:xfrm rot="10800000">
            <a:off x="8660516" y="105161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"/>
          <p:cNvSpPr/>
          <p:nvPr/>
        </p:nvSpPr>
        <p:spPr>
          <a:xfrm rot="10800000">
            <a:off x="8660516" y="90546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"/>
          <p:cNvSpPr/>
          <p:nvPr/>
        </p:nvSpPr>
        <p:spPr>
          <a:xfrm rot="10800000">
            <a:off x="8660516" y="61320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"/>
          <p:cNvSpPr/>
          <p:nvPr/>
        </p:nvSpPr>
        <p:spPr>
          <a:xfrm rot="10800000">
            <a:off x="8660516" y="46708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"/>
          <p:cNvSpPr/>
          <p:nvPr/>
        </p:nvSpPr>
        <p:spPr>
          <a:xfrm rot="10800000">
            <a:off x="8514396" y="485101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"/>
          <p:cNvSpPr/>
          <p:nvPr/>
        </p:nvSpPr>
        <p:spPr>
          <a:xfrm rot="10800000">
            <a:off x="8514396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"/>
          <p:cNvSpPr/>
          <p:nvPr/>
        </p:nvSpPr>
        <p:spPr>
          <a:xfrm rot="10800000">
            <a:off x="8514396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"/>
          <p:cNvSpPr/>
          <p:nvPr/>
        </p:nvSpPr>
        <p:spPr>
          <a:xfrm rot="10800000">
            <a:off x="8514396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"/>
          <p:cNvSpPr/>
          <p:nvPr/>
        </p:nvSpPr>
        <p:spPr>
          <a:xfrm rot="10800000">
            <a:off x="8514396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"/>
          <p:cNvSpPr/>
          <p:nvPr/>
        </p:nvSpPr>
        <p:spPr>
          <a:xfrm rot="10800000">
            <a:off x="8514396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"/>
          <p:cNvSpPr/>
          <p:nvPr/>
        </p:nvSpPr>
        <p:spPr>
          <a:xfrm rot="10800000">
            <a:off x="8514396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"/>
          <p:cNvSpPr/>
          <p:nvPr/>
        </p:nvSpPr>
        <p:spPr>
          <a:xfrm rot="10800000">
            <a:off x="8514396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4"/>
          <p:cNvSpPr/>
          <p:nvPr/>
        </p:nvSpPr>
        <p:spPr>
          <a:xfrm rot="10800000">
            <a:off x="8514396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"/>
          <p:cNvSpPr/>
          <p:nvPr/>
        </p:nvSpPr>
        <p:spPr>
          <a:xfrm rot="10800000">
            <a:off x="8514396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"/>
          <p:cNvSpPr/>
          <p:nvPr/>
        </p:nvSpPr>
        <p:spPr>
          <a:xfrm rot="10800000">
            <a:off x="8514396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"/>
          <p:cNvSpPr/>
          <p:nvPr/>
        </p:nvSpPr>
        <p:spPr>
          <a:xfrm rot="10800000">
            <a:off x="8514396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"/>
          <p:cNvSpPr/>
          <p:nvPr/>
        </p:nvSpPr>
        <p:spPr>
          <a:xfrm rot="10800000">
            <a:off x="8514396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"/>
          <p:cNvSpPr/>
          <p:nvPr/>
        </p:nvSpPr>
        <p:spPr>
          <a:xfrm rot="10800000">
            <a:off x="8514396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"/>
          <p:cNvSpPr/>
          <p:nvPr/>
        </p:nvSpPr>
        <p:spPr>
          <a:xfrm rot="10800000">
            <a:off x="8514396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"/>
          <p:cNvSpPr/>
          <p:nvPr/>
        </p:nvSpPr>
        <p:spPr>
          <a:xfrm rot="10800000">
            <a:off x="8514396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"/>
          <p:cNvSpPr/>
          <p:nvPr/>
        </p:nvSpPr>
        <p:spPr>
          <a:xfrm rot="10800000">
            <a:off x="8514396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"/>
          <p:cNvSpPr/>
          <p:nvPr/>
        </p:nvSpPr>
        <p:spPr>
          <a:xfrm rot="10800000">
            <a:off x="8514396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"/>
          <p:cNvSpPr/>
          <p:nvPr/>
        </p:nvSpPr>
        <p:spPr>
          <a:xfrm rot="10800000">
            <a:off x="8514396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"/>
          <p:cNvSpPr/>
          <p:nvPr/>
        </p:nvSpPr>
        <p:spPr>
          <a:xfrm rot="10800000">
            <a:off x="8368251" y="499713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"/>
          <p:cNvSpPr/>
          <p:nvPr/>
        </p:nvSpPr>
        <p:spPr>
          <a:xfrm rot="10800000">
            <a:off x="8368251" y="455874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"/>
          <p:cNvSpPr/>
          <p:nvPr/>
        </p:nvSpPr>
        <p:spPr>
          <a:xfrm rot="10800000">
            <a:off x="8368251" y="441262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"/>
          <p:cNvSpPr/>
          <p:nvPr/>
        </p:nvSpPr>
        <p:spPr>
          <a:xfrm rot="10800000">
            <a:off x="8368251" y="412036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"/>
          <p:cNvSpPr/>
          <p:nvPr/>
        </p:nvSpPr>
        <p:spPr>
          <a:xfrm rot="10800000">
            <a:off x="8368251" y="397421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"/>
          <p:cNvSpPr/>
          <p:nvPr/>
        </p:nvSpPr>
        <p:spPr>
          <a:xfrm rot="10800000">
            <a:off x="8368251" y="3681951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"/>
          <p:cNvSpPr/>
          <p:nvPr/>
        </p:nvSpPr>
        <p:spPr>
          <a:xfrm rot="10800000">
            <a:off x="8368251" y="353583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"/>
          <p:cNvSpPr/>
          <p:nvPr/>
        </p:nvSpPr>
        <p:spPr>
          <a:xfrm rot="10800000">
            <a:off x="8368251" y="338971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"/>
          <p:cNvSpPr/>
          <p:nvPr/>
        </p:nvSpPr>
        <p:spPr>
          <a:xfrm rot="10800000">
            <a:off x="8368251" y="324356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"/>
          <p:cNvSpPr/>
          <p:nvPr/>
        </p:nvSpPr>
        <p:spPr>
          <a:xfrm rot="10800000">
            <a:off x="8368251" y="309744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"/>
          <p:cNvSpPr/>
          <p:nvPr/>
        </p:nvSpPr>
        <p:spPr>
          <a:xfrm rot="10800000">
            <a:off x="8368251" y="295130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"/>
          <p:cNvSpPr/>
          <p:nvPr/>
        </p:nvSpPr>
        <p:spPr>
          <a:xfrm rot="10800000">
            <a:off x="8368251" y="280518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"/>
          <p:cNvSpPr/>
          <p:nvPr/>
        </p:nvSpPr>
        <p:spPr>
          <a:xfrm rot="10800000">
            <a:off x="8368251" y="251291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"/>
          <p:cNvSpPr/>
          <p:nvPr/>
        </p:nvSpPr>
        <p:spPr>
          <a:xfrm rot="10800000">
            <a:off x="8368251" y="222065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"/>
          <p:cNvSpPr/>
          <p:nvPr/>
        </p:nvSpPr>
        <p:spPr>
          <a:xfrm rot="10800000">
            <a:off x="8368251" y="207452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"/>
          <p:cNvSpPr/>
          <p:nvPr/>
        </p:nvSpPr>
        <p:spPr>
          <a:xfrm rot="10800000">
            <a:off x="8368251" y="192838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"/>
          <p:cNvSpPr/>
          <p:nvPr/>
        </p:nvSpPr>
        <p:spPr>
          <a:xfrm rot="10800000">
            <a:off x="8368251" y="178226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"/>
          <p:cNvSpPr/>
          <p:nvPr/>
        </p:nvSpPr>
        <p:spPr>
          <a:xfrm rot="10800000">
            <a:off x="8368251" y="163612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"/>
          <p:cNvSpPr/>
          <p:nvPr/>
        </p:nvSpPr>
        <p:spPr>
          <a:xfrm rot="10800000">
            <a:off x="8368251" y="1343854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"/>
          <p:cNvSpPr/>
          <p:nvPr/>
        </p:nvSpPr>
        <p:spPr>
          <a:xfrm rot="10800000">
            <a:off x="8368251" y="119773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"/>
          <p:cNvSpPr/>
          <p:nvPr/>
        </p:nvSpPr>
        <p:spPr>
          <a:xfrm rot="10800000">
            <a:off x="8368251" y="90546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"/>
          <p:cNvSpPr/>
          <p:nvPr/>
        </p:nvSpPr>
        <p:spPr>
          <a:xfrm rot="10800000">
            <a:off x="8368251" y="75934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"/>
          <p:cNvSpPr/>
          <p:nvPr/>
        </p:nvSpPr>
        <p:spPr>
          <a:xfrm rot="10800000">
            <a:off x="8368251" y="61320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"/>
          <p:cNvSpPr/>
          <p:nvPr/>
        </p:nvSpPr>
        <p:spPr>
          <a:xfrm rot="10800000">
            <a:off x="8368251" y="17481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"/>
          <p:cNvSpPr/>
          <p:nvPr/>
        </p:nvSpPr>
        <p:spPr>
          <a:xfrm rot="10800000">
            <a:off x="8368251" y="2869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"/>
          <p:cNvSpPr/>
          <p:nvPr/>
        </p:nvSpPr>
        <p:spPr>
          <a:xfrm rot="10800000">
            <a:off x="8222131" y="4704867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"/>
          <p:cNvSpPr/>
          <p:nvPr/>
        </p:nvSpPr>
        <p:spPr>
          <a:xfrm rot="10800000">
            <a:off x="8222131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4"/>
          <p:cNvSpPr/>
          <p:nvPr/>
        </p:nvSpPr>
        <p:spPr>
          <a:xfrm rot="10800000">
            <a:off x="8222131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"/>
          <p:cNvSpPr/>
          <p:nvPr/>
        </p:nvSpPr>
        <p:spPr>
          <a:xfrm rot="10800000">
            <a:off x="8222131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4"/>
          <p:cNvSpPr/>
          <p:nvPr/>
        </p:nvSpPr>
        <p:spPr>
          <a:xfrm rot="10800000">
            <a:off x="8222131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"/>
          <p:cNvSpPr/>
          <p:nvPr/>
        </p:nvSpPr>
        <p:spPr>
          <a:xfrm rot="10800000">
            <a:off x="8222131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4"/>
          <p:cNvSpPr/>
          <p:nvPr/>
        </p:nvSpPr>
        <p:spPr>
          <a:xfrm rot="10800000">
            <a:off x="8222131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"/>
          <p:cNvSpPr/>
          <p:nvPr/>
        </p:nvSpPr>
        <p:spPr>
          <a:xfrm rot="10800000">
            <a:off x="8222131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"/>
          <p:cNvSpPr/>
          <p:nvPr/>
        </p:nvSpPr>
        <p:spPr>
          <a:xfrm rot="10800000">
            <a:off x="8222131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"/>
          <p:cNvSpPr/>
          <p:nvPr/>
        </p:nvSpPr>
        <p:spPr>
          <a:xfrm rot="10800000">
            <a:off x="8222131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4"/>
          <p:cNvSpPr/>
          <p:nvPr/>
        </p:nvSpPr>
        <p:spPr>
          <a:xfrm rot="10800000">
            <a:off x="8222131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"/>
          <p:cNvSpPr/>
          <p:nvPr/>
        </p:nvSpPr>
        <p:spPr>
          <a:xfrm rot="10800000">
            <a:off x="8222131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4"/>
          <p:cNvSpPr/>
          <p:nvPr/>
        </p:nvSpPr>
        <p:spPr>
          <a:xfrm rot="10800000">
            <a:off x="8222131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"/>
          <p:cNvSpPr/>
          <p:nvPr/>
        </p:nvSpPr>
        <p:spPr>
          <a:xfrm rot="10800000">
            <a:off x="8222131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4"/>
          <p:cNvSpPr/>
          <p:nvPr/>
        </p:nvSpPr>
        <p:spPr>
          <a:xfrm rot="10800000">
            <a:off x="8222131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"/>
          <p:cNvSpPr/>
          <p:nvPr/>
        </p:nvSpPr>
        <p:spPr>
          <a:xfrm rot="10800000">
            <a:off x="8222131" y="192838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"/>
          <p:cNvSpPr/>
          <p:nvPr/>
        </p:nvSpPr>
        <p:spPr>
          <a:xfrm rot="10800000">
            <a:off x="8222131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"/>
          <p:cNvSpPr/>
          <p:nvPr/>
        </p:nvSpPr>
        <p:spPr>
          <a:xfrm rot="10800000">
            <a:off x="8222131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"/>
          <p:cNvSpPr/>
          <p:nvPr/>
        </p:nvSpPr>
        <p:spPr>
          <a:xfrm rot="10800000">
            <a:off x="8222131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"/>
          <p:cNvSpPr/>
          <p:nvPr/>
        </p:nvSpPr>
        <p:spPr>
          <a:xfrm rot="10800000">
            <a:off x="8222131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4"/>
          <p:cNvSpPr/>
          <p:nvPr/>
        </p:nvSpPr>
        <p:spPr>
          <a:xfrm rot="10800000">
            <a:off x="8222131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4"/>
          <p:cNvSpPr/>
          <p:nvPr/>
        </p:nvSpPr>
        <p:spPr>
          <a:xfrm rot="10800000">
            <a:off x="8222131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4"/>
          <p:cNvSpPr/>
          <p:nvPr/>
        </p:nvSpPr>
        <p:spPr>
          <a:xfrm rot="10800000">
            <a:off x="8222131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4"/>
          <p:cNvSpPr/>
          <p:nvPr/>
        </p:nvSpPr>
        <p:spPr>
          <a:xfrm rot="10800000">
            <a:off x="8222131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4"/>
          <p:cNvSpPr/>
          <p:nvPr/>
        </p:nvSpPr>
        <p:spPr>
          <a:xfrm rot="10800000">
            <a:off x="8222131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"/>
          <p:cNvSpPr/>
          <p:nvPr/>
        </p:nvSpPr>
        <p:spPr>
          <a:xfrm rot="10800000">
            <a:off x="8222131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"/>
          <p:cNvSpPr/>
          <p:nvPr/>
        </p:nvSpPr>
        <p:spPr>
          <a:xfrm rot="10800000">
            <a:off x="8076010" y="485101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"/>
          <p:cNvSpPr/>
          <p:nvPr/>
        </p:nvSpPr>
        <p:spPr>
          <a:xfrm rot="10800000">
            <a:off x="8076010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"/>
          <p:cNvSpPr/>
          <p:nvPr/>
        </p:nvSpPr>
        <p:spPr>
          <a:xfrm rot="10800000">
            <a:off x="8076010" y="441262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4"/>
          <p:cNvSpPr/>
          <p:nvPr/>
        </p:nvSpPr>
        <p:spPr>
          <a:xfrm rot="10800000">
            <a:off x="8076010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"/>
          <p:cNvSpPr/>
          <p:nvPr/>
        </p:nvSpPr>
        <p:spPr>
          <a:xfrm rot="10800000">
            <a:off x="8076010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"/>
          <p:cNvSpPr/>
          <p:nvPr/>
        </p:nvSpPr>
        <p:spPr>
          <a:xfrm rot="10800000">
            <a:off x="8076010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"/>
          <p:cNvSpPr/>
          <p:nvPr/>
        </p:nvSpPr>
        <p:spPr>
          <a:xfrm rot="10800000">
            <a:off x="8076010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"/>
          <p:cNvSpPr/>
          <p:nvPr/>
        </p:nvSpPr>
        <p:spPr>
          <a:xfrm rot="10800000">
            <a:off x="8076010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"/>
          <p:cNvSpPr/>
          <p:nvPr/>
        </p:nvSpPr>
        <p:spPr>
          <a:xfrm rot="10800000">
            <a:off x="8076010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"/>
          <p:cNvSpPr/>
          <p:nvPr/>
        </p:nvSpPr>
        <p:spPr>
          <a:xfrm rot="10800000">
            <a:off x="8076010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4"/>
          <p:cNvSpPr/>
          <p:nvPr/>
        </p:nvSpPr>
        <p:spPr>
          <a:xfrm rot="10800000">
            <a:off x="8076010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4"/>
          <p:cNvSpPr/>
          <p:nvPr/>
        </p:nvSpPr>
        <p:spPr>
          <a:xfrm rot="10800000">
            <a:off x="8076010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"/>
          <p:cNvSpPr/>
          <p:nvPr/>
        </p:nvSpPr>
        <p:spPr>
          <a:xfrm rot="10800000">
            <a:off x="8076010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"/>
          <p:cNvSpPr/>
          <p:nvPr/>
        </p:nvSpPr>
        <p:spPr>
          <a:xfrm rot="10800000">
            <a:off x="8076010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4"/>
          <p:cNvSpPr/>
          <p:nvPr/>
        </p:nvSpPr>
        <p:spPr>
          <a:xfrm rot="10800000">
            <a:off x="8076010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"/>
          <p:cNvSpPr/>
          <p:nvPr/>
        </p:nvSpPr>
        <p:spPr>
          <a:xfrm rot="10800000">
            <a:off x="8076010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4"/>
          <p:cNvSpPr/>
          <p:nvPr/>
        </p:nvSpPr>
        <p:spPr>
          <a:xfrm rot="10800000">
            <a:off x="8076010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4"/>
          <p:cNvSpPr/>
          <p:nvPr/>
        </p:nvSpPr>
        <p:spPr>
          <a:xfrm rot="10800000">
            <a:off x="8076010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4"/>
          <p:cNvSpPr/>
          <p:nvPr/>
        </p:nvSpPr>
        <p:spPr>
          <a:xfrm rot="10800000">
            <a:off x="8076010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4"/>
          <p:cNvSpPr/>
          <p:nvPr/>
        </p:nvSpPr>
        <p:spPr>
          <a:xfrm rot="10800000">
            <a:off x="8076010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4"/>
          <p:cNvSpPr/>
          <p:nvPr/>
        </p:nvSpPr>
        <p:spPr>
          <a:xfrm rot="10800000">
            <a:off x="8076010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"/>
          <p:cNvSpPr/>
          <p:nvPr/>
        </p:nvSpPr>
        <p:spPr>
          <a:xfrm rot="10800000">
            <a:off x="8076010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"/>
          <p:cNvSpPr/>
          <p:nvPr/>
        </p:nvSpPr>
        <p:spPr>
          <a:xfrm rot="10800000">
            <a:off x="8076010" y="61320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4"/>
          <p:cNvSpPr/>
          <p:nvPr/>
        </p:nvSpPr>
        <p:spPr>
          <a:xfrm rot="10800000">
            <a:off x="8076010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4"/>
          <p:cNvSpPr/>
          <p:nvPr/>
        </p:nvSpPr>
        <p:spPr>
          <a:xfrm rot="10800000">
            <a:off x="8076010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4"/>
          <p:cNvSpPr/>
          <p:nvPr/>
        </p:nvSpPr>
        <p:spPr>
          <a:xfrm rot="10800000">
            <a:off x="7929866" y="4704867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"/>
          <p:cNvSpPr/>
          <p:nvPr/>
        </p:nvSpPr>
        <p:spPr>
          <a:xfrm rot="10800000">
            <a:off x="7929866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4"/>
          <p:cNvSpPr/>
          <p:nvPr/>
        </p:nvSpPr>
        <p:spPr>
          <a:xfrm rot="10800000">
            <a:off x="7929866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4"/>
          <p:cNvSpPr/>
          <p:nvPr/>
        </p:nvSpPr>
        <p:spPr>
          <a:xfrm rot="10800000">
            <a:off x="7929866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"/>
          <p:cNvSpPr/>
          <p:nvPr/>
        </p:nvSpPr>
        <p:spPr>
          <a:xfrm rot="10800000">
            <a:off x="7929866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"/>
          <p:cNvSpPr/>
          <p:nvPr/>
        </p:nvSpPr>
        <p:spPr>
          <a:xfrm rot="10800000">
            <a:off x="7929866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"/>
          <p:cNvSpPr/>
          <p:nvPr/>
        </p:nvSpPr>
        <p:spPr>
          <a:xfrm rot="10800000">
            <a:off x="7929866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"/>
          <p:cNvSpPr/>
          <p:nvPr/>
        </p:nvSpPr>
        <p:spPr>
          <a:xfrm rot="10800000">
            <a:off x="7929866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"/>
          <p:cNvSpPr/>
          <p:nvPr/>
        </p:nvSpPr>
        <p:spPr>
          <a:xfrm rot="10800000">
            <a:off x="7929866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"/>
          <p:cNvSpPr/>
          <p:nvPr/>
        </p:nvSpPr>
        <p:spPr>
          <a:xfrm rot="10800000">
            <a:off x="7929866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"/>
          <p:cNvSpPr/>
          <p:nvPr/>
        </p:nvSpPr>
        <p:spPr>
          <a:xfrm rot="10800000">
            <a:off x="7929866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"/>
          <p:cNvSpPr/>
          <p:nvPr/>
        </p:nvSpPr>
        <p:spPr>
          <a:xfrm rot="10800000">
            <a:off x="7929866" y="192838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"/>
          <p:cNvSpPr/>
          <p:nvPr/>
        </p:nvSpPr>
        <p:spPr>
          <a:xfrm rot="10800000">
            <a:off x="7929866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"/>
          <p:cNvSpPr/>
          <p:nvPr/>
        </p:nvSpPr>
        <p:spPr>
          <a:xfrm rot="10800000">
            <a:off x="7929866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4"/>
          <p:cNvSpPr/>
          <p:nvPr/>
        </p:nvSpPr>
        <p:spPr>
          <a:xfrm rot="10800000">
            <a:off x="7929866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"/>
          <p:cNvSpPr/>
          <p:nvPr/>
        </p:nvSpPr>
        <p:spPr>
          <a:xfrm rot="10800000">
            <a:off x="7929866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"/>
          <p:cNvSpPr/>
          <p:nvPr/>
        </p:nvSpPr>
        <p:spPr>
          <a:xfrm rot="10800000">
            <a:off x="7929866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"/>
          <p:cNvSpPr/>
          <p:nvPr/>
        </p:nvSpPr>
        <p:spPr>
          <a:xfrm rot="10800000">
            <a:off x="7929866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"/>
          <p:cNvSpPr/>
          <p:nvPr/>
        </p:nvSpPr>
        <p:spPr>
          <a:xfrm rot="10800000">
            <a:off x="7929866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/>
          <p:nvPr/>
        </p:nvSpPr>
        <p:spPr>
          <a:xfrm rot="10800000">
            <a:off x="7929866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4"/>
          <p:cNvSpPr/>
          <p:nvPr/>
        </p:nvSpPr>
        <p:spPr>
          <a:xfrm rot="10800000">
            <a:off x="7783745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"/>
          <p:cNvSpPr/>
          <p:nvPr/>
        </p:nvSpPr>
        <p:spPr>
          <a:xfrm rot="10800000">
            <a:off x="7783745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"/>
          <p:cNvSpPr/>
          <p:nvPr/>
        </p:nvSpPr>
        <p:spPr>
          <a:xfrm rot="10800000">
            <a:off x="7783745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"/>
          <p:cNvSpPr/>
          <p:nvPr/>
        </p:nvSpPr>
        <p:spPr>
          <a:xfrm rot="10800000">
            <a:off x="7783745" y="382809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4"/>
          <p:cNvSpPr/>
          <p:nvPr/>
        </p:nvSpPr>
        <p:spPr>
          <a:xfrm rot="10800000">
            <a:off x="7783745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4"/>
          <p:cNvSpPr/>
          <p:nvPr/>
        </p:nvSpPr>
        <p:spPr>
          <a:xfrm rot="10800000">
            <a:off x="7783745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4"/>
          <p:cNvSpPr/>
          <p:nvPr/>
        </p:nvSpPr>
        <p:spPr>
          <a:xfrm rot="10800000">
            <a:off x="7783745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4"/>
          <p:cNvSpPr/>
          <p:nvPr/>
        </p:nvSpPr>
        <p:spPr>
          <a:xfrm rot="10800000">
            <a:off x="7783745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"/>
          <p:cNvSpPr/>
          <p:nvPr/>
        </p:nvSpPr>
        <p:spPr>
          <a:xfrm rot="10800000">
            <a:off x="7783745" y="251291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4"/>
          <p:cNvSpPr/>
          <p:nvPr/>
        </p:nvSpPr>
        <p:spPr>
          <a:xfrm rot="10800000">
            <a:off x="7783745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4"/>
          <p:cNvSpPr/>
          <p:nvPr/>
        </p:nvSpPr>
        <p:spPr>
          <a:xfrm rot="10800000">
            <a:off x="7783745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4"/>
          <p:cNvSpPr/>
          <p:nvPr/>
        </p:nvSpPr>
        <p:spPr>
          <a:xfrm rot="10800000">
            <a:off x="7783745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"/>
          <p:cNvSpPr/>
          <p:nvPr/>
        </p:nvSpPr>
        <p:spPr>
          <a:xfrm rot="10800000">
            <a:off x="7783745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"/>
          <p:cNvSpPr/>
          <p:nvPr/>
        </p:nvSpPr>
        <p:spPr>
          <a:xfrm rot="10800000">
            <a:off x="7783745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"/>
          <p:cNvSpPr/>
          <p:nvPr/>
        </p:nvSpPr>
        <p:spPr>
          <a:xfrm rot="10800000">
            <a:off x="7783745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"/>
          <p:cNvSpPr/>
          <p:nvPr/>
        </p:nvSpPr>
        <p:spPr>
          <a:xfrm rot="10800000">
            <a:off x="7783745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"/>
          <p:cNvSpPr/>
          <p:nvPr/>
        </p:nvSpPr>
        <p:spPr>
          <a:xfrm rot="10800000">
            <a:off x="7783745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"/>
          <p:cNvSpPr/>
          <p:nvPr/>
        </p:nvSpPr>
        <p:spPr>
          <a:xfrm rot="10800000">
            <a:off x="7783745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4"/>
          <p:cNvSpPr/>
          <p:nvPr/>
        </p:nvSpPr>
        <p:spPr>
          <a:xfrm rot="10800000">
            <a:off x="7637600" y="485101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4"/>
          <p:cNvSpPr/>
          <p:nvPr/>
        </p:nvSpPr>
        <p:spPr>
          <a:xfrm rot="10800000">
            <a:off x="7637600" y="4704867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4"/>
          <p:cNvSpPr/>
          <p:nvPr/>
        </p:nvSpPr>
        <p:spPr>
          <a:xfrm rot="10800000">
            <a:off x="7637600" y="426648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4"/>
          <p:cNvSpPr/>
          <p:nvPr/>
        </p:nvSpPr>
        <p:spPr>
          <a:xfrm rot="10800000">
            <a:off x="7637600" y="397421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4"/>
          <p:cNvSpPr/>
          <p:nvPr/>
        </p:nvSpPr>
        <p:spPr>
          <a:xfrm rot="10800000">
            <a:off x="7637600" y="3681951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4"/>
          <p:cNvSpPr/>
          <p:nvPr/>
        </p:nvSpPr>
        <p:spPr>
          <a:xfrm rot="10800000">
            <a:off x="7637600" y="324356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4"/>
          <p:cNvSpPr/>
          <p:nvPr/>
        </p:nvSpPr>
        <p:spPr>
          <a:xfrm rot="10800000">
            <a:off x="7637600" y="295130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4"/>
          <p:cNvSpPr/>
          <p:nvPr/>
        </p:nvSpPr>
        <p:spPr>
          <a:xfrm rot="10800000">
            <a:off x="7637600" y="251291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4"/>
          <p:cNvSpPr/>
          <p:nvPr/>
        </p:nvSpPr>
        <p:spPr>
          <a:xfrm rot="10800000">
            <a:off x="7637600" y="222065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4"/>
          <p:cNvSpPr/>
          <p:nvPr/>
        </p:nvSpPr>
        <p:spPr>
          <a:xfrm rot="10800000">
            <a:off x="7637600" y="207452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4"/>
          <p:cNvSpPr/>
          <p:nvPr/>
        </p:nvSpPr>
        <p:spPr>
          <a:xfrm rot="10800000">
            <a:off x="7637600" y="178226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4"/>
          <p:cNvSpPr/>
          <p:nvPr/>
        </p:nvSpPr>
        <p:spPr>
          <a:xfrm rot="10800000">
            <a:off x="7637600" y="163612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4"/>
          <p:cNvSpPr/>
          <p:nvPr/>
        </p:nvSpPr>
        <p:spPr>
          <a:xfrm rot="10800000">
            <a:off x="7637600" y="148999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4"/>
          <p:cNvSpPr/>
          <p:nvPr/>
        </p:nvSpPr>
        <p:spPr>
          <a:xfrm rot="10800000">
            <a:off x="7637600" y="119773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4"/>
          <p:cNvSpPr/>
          <p:nvPr/>
        </p:nvSpPr>
        <p:spPr>
          <a:xfrm rot="10800000">
            <a:off x="7637600" y="105161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"/>
          <p:cNvSpPr/>
          <p:nvPr/>
        </p:nvSpPr>
        <p:spPr>
          <a:xfrm rot="10800000">
            <a:off x="7637600" y="61320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4"/>
          <p:cNvSpPr/>
          <p:nvPr/>
        </p:nvSpPr>
        <p:spPr>
          <a:xfrm rot="10800000">
            <a:off x="7637600" y="320938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4"/>
          <p:cNvSpPr/>
          <p:nvPr/>
        </p:nvSpPr>
        <p:spPr>
          <a:xfrm rot="10800000">
            <a:off x="7637600" y="17481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4"/>
          <p:cNvSpPr/>
          <p:nvPr/>
        </p:nvSpPr>
        <p:spPr>
          <a:xfrm rot="10800000">
            <a:off x="7491480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4"/>
          <p:cNvSpPr/>
          <p:nvPr/>
        </p:nvSpPr>
        <p:spPr>
          <a:xfrm rot="10800000">
            <a:off x="7491480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4"/>
          <p:cNvSpPr/>
          <p:nvPr/>
        </p:nvSpPr>
        <p:spPr>
          <a:xfrm rot="10800000">
            <a:off x="7491480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4"/>
          <p:cNvSpPr/>
          <p:nvPr/>
        </p:nvSpPr>
        <p:spPr>
          <a:xfrm rot="10800000">
            <a:off x="7491480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4"/>
          <p:cNvSpPr/>
          <p:nvPr/>
        </p:nvSpPr>
        <p:spPr>
          <a:xfrm rot="10800000">
            <a:off x="7491480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4"/>
          <p:cNvSpPr/>
          <p:nvPr/>
        </p:nvSpPr>
        <p:spPr>
          <a:xfrm rot="10800000">
            <a:off x="7491480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4"/>
          <p:cNvSpPr/>
          <p:nvPr/>
        </p:nvSpPr>
        <p:spPr>
          <a:xfrm rot="10800000">
            <a:off x="7491480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4"/>
          <p:cNvSpPr/>
          <p:nvPr/>
        </p:nvSpPr>
        <p:spPr>
          <a:xfrm rot="10800000">
            <a:off x="7491480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4"/>
          <p:cNvSpPr/>
          <p:nvPr/>
        </p:nvSpPr>
        <p:spPr>
          <a:xfrm rot="10800000">
            <a:off x="7491480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"/>
          <p:cNvSpPr/>
          <p:nvPr/>
        </p:nvSpPr>
        <p:spPr>
          <a:xfrm rot="10800000">
            <a:off x="7345335" y="485101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"/>
          <p:cNvSpPr/>
          <p:nvPr/>
        </p:nvSpPr>
        <p:spPr>
          <a:xfrm rot="10800000">
            <a:off x="7345335" y="397421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4"/>
          <p:cNvSpPr/>
          <p:nvPr/>
        </p:nvSpPr>
        <p:spPr>
          <a:xfrm rot="10800000">
            <a:off x="7345335" y="324356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"/>
          <p:cNvSpPr/>
          <p:nvPr/>
        </p:nvSpPr>
        <p:spPr>
          <a:xfrm rot="10800000">
            <a:off x="7345335" y="251291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4"/>
          <p:cNvSpPr/>
          <p:nvPr/>
        </p:nvSpPr>
        <p:spPr>
          <a:xfrm rot="10800000">
            <a:off x="7345335" y="163612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4"/>
          <p:cNvSpPr/>
          <p:nvPr/>
        </p:nvSpPr>
        <p:spPr>
          <a:xfrm rot="10800000">
            <a:off x="7345335" y="90546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4"/>
          <p:cNvSpPr/>
          <p:nvPr/>
        </p:nvSpPr>
        <p:spPr>
          <a:xfrm rot="10800000">
            <a:off x="7345335" y="75934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4"/>
          <p:cNvSpPr/>
          <p:nvPr/>
        </p:nvSpPr>
        <p:spPr>
          <a:xfrm rot="10800000">
            <a:off x="7345335" y="17481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4"/>
          <p:cNvSpPr/>
          <p:nvPr/>
        </p:nvSpPr>
        <p:spPr>
          <a:xfrm rot="10800000">
            <a:off x="7199215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"/>
          <p:cNvSpPr/>
          <p:nvPr/>
        </p:nvSpPr>
        <p:spPr>
          <a:xfrm rot="10800000">
            <a:off x="7199215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4"/>
          <p:cNvSpPr/>
          <p:nvPr/>
        </p:nvSpPr>
        <p:spPr>
          <a:xfrm rot="10800000">
            <a:off x="7199215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4"/>
          <p:cNvSpPr/>
          <p:nvPr/>
        </p:nvSpPr>
        <p:spPr>
          <a:xfrm rot="10800000">
            <a:off x="7199215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4"/>
          <p:cNvSpPr/>
          <p:nvPr/>
        </p:nvSpPr>
        <p:spPr>
          <a:xfrm rot="10800000">
            <a:off x="7199215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"/>
          <p:cNvSpPr/>
          <p:nvPr/>
        </p:nvSpPr>
        <p:spPr>
          <a:xfrm rot="10800000">
            <a:off x="7199215" y="17481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"/>
          <p:cNvSpPr/>
          <p:nvPr/>
        </p:nvSpPr>
        <p:spPr>
          <a:xfrm rot="10800000">
            <a:off x="7053094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4"/>
          <p:cNvSpPr/>
          <p:nvPr/>
        </p:nvSpPr>
        <p:spPr>
          <a:xfrm rot="10800000">
            <a:off x="7053094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4"/>
          <p:cNvSpPr/>
          <p:nvPr/>
        </p:nvSpPr>
        <p:spPr>
          <a:xfrm rot="10800000">
            <a:off x="7053094" y="2659036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4"/>
          <p:cNvSpPr/>
          <p:nvPr/>
        </p:nvSpPr>
        <p:spPr>
          <a:xfrm rot="10800000">
            <a:off x="8952782" y="485101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4"/>
          <p:cNvSpPr/>
          <p:nvPr/>
        </p:nvSpPr>
        <p:spPr>
          <a:xfrm rot="10800000">
            <a:off x="8952782" y="4704867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4"/>
          <p:cNvSpPr/>
          <p:nvPr/>
        </p:nvSpPr>
        <p:spPr>
          <a:xfrm rot="10800000">
            <a:off x="8952782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4"/>
          <p:cNvSpPr/>
          <p:nvPr/>
        </p:nvSpPr>
        <p:spPr>
          <a:xfrm rot="10800000">
            <a:off x="8952782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4"/>
          <p:cNvSpPr/>
          <p:nvPr/>
        </p:nvSpPr>
        <p:spPr>
          <a:xfrm rot="10800000">
            <a:off x="8952782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4"/>
          <p:cNvSpPr/>
          <p:nvPr/>
        </p:nvSpPr>
        <p:spPr>
          <a:xfrm rot="10800000">
            <a:off x="8952782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4"/>
          <p:cNvSpPr/>
          <p:nvPr/>
        </p:nvSpPr>
        <p:spPr>
          <a:xfrm rot="10800000">
            <a:off x="8952782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4"/>
          <p:cNvSpPr/>
          <p:nvPr/>
        </p:nvSpPr>
        <p:spPr>
          <a:xfrm rot="10800000">
            <a:off x="8952782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4"/>
          <p:cNvSpPr/>
          <p:nvPr/>
        </p:nvSpPr>
        <p:spPr>
          <a:xfrm rot="10800000">
            <a:off x="8952782" y="178226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4"/>
          <p:cNvSpPr/>
          <p:nvPr/>
        </p:nvSpPr>
        <p:spPr>
          <a:xfrm rot="10800000">
            <a:off x="8952782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4"/>
          <p:cNvSpPr/>
          <p:nvPr/>
        </p:nvSpPr>
        <p:spPr>
          <a:xfrm rot="10800000">
            <a:off x="8806661" y="485101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4"/>
          <p:cNvSpPr/>
          <p:nvPr/>
        </p:nvSpPr>
        <p:spPr>
          <a:xfrm rot="10800000">
            <a:off x="8806661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4"/>
          <p:cNvSpPr/>
          <p:nvPr/>
        </p:nvSpPr>
        <p:spPr>
          <a:xfrm rot="10800000">
            <a:off x="8806661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4"/>
          <p:cNvSpPr/>
          <p:nvPr/>
        </p:nvSpPr>
        <p:spPr>
          <a:xfrm rot="10800000">
            <a:off x="8806661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4"/>
          <p:cNvSpPr/>
          <p:nvPr/>
        </p:nvSpPr>
        <p:spPr>
          <a:xfrm rot="10800000">
            <a:off x="8806661" y="353583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4"/>
          <p:cNvSpPr/>
          <p:nvPr/>
        </p:nvSpPr>
        <p:spPr>
          <a:xfrm rot="10800000">
            <a:off x="8806661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4"/>
          <p:cNvSpPr/>
          <p:nvPr/>
        </p:nvSpPr>
        <p:spPr>
          <a:xfrm rot="10800000">
            <a:off x="8806661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4"/>
          <p:cNvSpPr/>
          <p:nvPr/>
        </p:nvSpPr>
        <p:spPr>
          <a:xfrm rot="10800000">
            <a:off x="8806661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4"/>
          <p:cNvSpPr/>
          <p:nvPr/>
        </p:nvSpPr>
        <p:spPr>
          <a:xfrm rot="10800000">
            <a:off x="8806661" y="2366770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4"/>
          <p:cNvSpPr/>
          <p:nvPr/>
        </p:nvSpPr>
        <p:spPr>
          <a:xfrm rot="10800000">
            <a:off x="8806661" y="222065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4"/>
          <p:cNvSpPr/>
          <p:nvPr/>
        </p:nvSpPr>
        <p:spPr>
          <a:xfrm rot="10800000">
            <a:off x="8806661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4"/>
          <p:cNvSpPr/>
          <p:nvPr/>
        </p:nvSpPr>
        <p:spPr>
          <a:xfrm rot="10800000">
            <a:off x="8806661" y="148999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4"/>
          <p:cNvSpPr/>
          <p:nvPr/>
        </p:nvSpPr>
        <p:spPr>
          <a:xfrm rot="10800000">
            <a:off x="8806661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4"/>
          <p:cNvSpPr/>
          <p:nvPr/>
        </p:nvSpPr>
        <p:spPr>
          <a:xfrm rot="10800000">
            <a:off x="8806661" y="90546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4"/>
          <p:cNvSpPr/>
          <p:nvPr/>
        </p:nvSpPr>
        <p:spPr>
          <a:xfrm rot="10800000">
            <a:off x="8806661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4"/>
          <p:cNvSpPr/>
          <p:nvPr/>
        </p:nvSpPr>
        <p:spPr>
          <a:xfrm rot="10800000">
            <a:off x="8806661" y="61320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4"/>
          <p:cNvSpPr/>
          <p:nvPr/>
        </p:nvSpPr>
        <p:spPr>
          <a:xfrm rot="10800000">
            <a:off x="8806661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4"/>
          <p:cNvSpPr/>
          <p:nvPr/>
        </p:nvSpPr>
        <p:spPr>
          <a:xfrm rot="10800000">
            <a:off x="8660516" y="4704867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4"/>
          <p:cNvSpPr/>
          <p:nvPr/>
        </p:nvSpPr>
        <p:spPr>
          <a:xfrm rot="10800000">
            <a:off x="8660516" y="455874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4"/>
          <p:cNvSpPr/>
          <p:nvPr/>
        </p:nvSpPr>
        <p:spPr>
          <a:xfrm rot="10800000">
            <a:off x="8660516" y="426648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4"/>
          <p:cNvSpPr/>
          <p:nvPr/>
        </p:nvSpPr>
        <p:spPr>
          <a:xfrm rot="10800000">
            <a:off x="8660516" y="412036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4"/>
          <p:cNvSpPr/>
          <p:nvPr/>
        </p:nvSpPr>
        <p:spPr>
          <a:xfrm rot="10800000">
            <a:off x="8660516" y="397421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4"/>
          <p:cNvSpPr/>
          <p:nvPr/>
        </p:nvSpPr>
        <p:spPr>
          <a:xfrm rot="10800000">
            <a:off x="8660516" y="3681951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4"/>
          <p:cNvSpPr/>
          <p:nvPr/>
        </p:nvSpPr>
        <p:spPr>
          <a:xfrm rot="10800000">
            <a:off x="8660516" y="207452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4"/>
          <p:cNvSpPr/>
          <p:nvPr/>
        </p:nvSpPr>
        <p:spPr>
          <a:xfrm rot="10800000">
            <a:off x="8660516" y="178226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4"/>
          <p:cNvSpPr/>
          <p:nvPr/>
        </p:nvSpPr>
        <p:spPr>
          <a:xfrm rot="10800000">
            <a:off x="8660516" y="163612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"/>
          <p:cNvSpPr/>
          <p:nvPr/>
        </p:nvSpPr>
        <p:spPr>
          <a:xfrm rot="10800000">
            <a:off x="8660516" y="320938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4"/>
          <p:cNvSpPr/>
          <p:nvPr/>
        </p:nvSpPr>
        <p:spPr>
          <a:xfrm rot="10800000">
            <a:off x="8660516" y="2869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4"/>
          <p:cNvSpPr/>
          <p:nvPr/>
        </p:nvSpPr>
        <p:spPr>
          <a:xfrm rot="10800000">
            <a:off x="8514396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4"/>
          <p:cNvSpPr/>
          <p:nvPr/>
        </p:nvSpPr>
        <p:spPr>
          <a:xfrm rot="10800000">
            <a:off x="8514396" y="4704867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4"/>
          <p:cNvSpPr/>
          <p:nvPr/>
        </p:nvSpPr>
        <p:spPr>
          <a:xfrm rot="10800000">
            <a:off x="8514396" y="441262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4"/>
          <p:cNvSpPr/>
          <p:nvPr/>
        </p:nvSpPr>
        <p:spPr>
          <a:xfrm rot="10800000">
            <a:off x="8514396" y="426648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4"/>
          <p:cNvSpPr/>
          <p:nvPr/>
        </p:nvSpPr>
        <p:spPr>
          <a:xfrm rot="10800000">
            <a:off x="8514396" y="3681951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4"/>
          <p:cNvSpPr/>
          <p:nvPr/>
        </p:nvSpPr>
        <p:spPr>
          <a:xfrm rot="10800000">
            <a:off x="8514396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4"/>
          <p:cNvSpPr/>
          <p:nvPr/>
        </p:nvSpPr>
        <p:spPr>
          <a:xfrm rot="10800000">
            <a:off x="8514396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"/>
          <p:cNvSpPr/>
          <p:nvPr/>
        </p:nvSpPr>
        <p:spPr>
          <a:xfrm rot="10800000">
            <a:off x="8514396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4"/>
          <p:cNvSpPr/>
          <p:nvPr/>
        </p:nvSpPr>
        <p:spPr>
          <a:xfrm rot="10800000">
            <a:off x="8514396" y="192838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4"/>
          <p:cNvSpPr/>
          <p:nvPr/>
        </p:nvSpPr>
        <p:spPr>
          <a:xfrm rot="10800000">
            <a:off x="8514396" y="119773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4"/>
          <p:cNvSpPr/>
          <p:nvPr/>
        </p:nvSpPr>
        <p:spPr>
          <a:xfrm rot="10800000">
            <a:off x="8514396" y="75934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4"/>
          <p:cNvSpPr/>
          <p:nvPr/>
        </p:nvSpPr>
        <p:spPr>
          <a:xfrm rot="10800000">
            <a:off x="8514396" y="61320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4"/>
          <p:cNvSpPr/>
          <p:nvPr/>
        </p:nvSpPr>
        <p:spPr>
          <a:xfrm rot="10800000">
            <a:off x="8514396" y="2869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4"/>
          <p:cNvSpPr/>
          <p:nvPr/>
        </p:nvSpPr>
        <p:spPr>
          <a:xfrm rot="10800000">
            <a:off x="8368251" y="485101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4"/>
          <p:cNvSpPr/>
          <p:nvPr/>
        </p:nvSpPr>
        <p:spPr>
          <a:xfrm rot="10800000">
            <a:off x="8368251" y="4704867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4"/>
          <p:cNvSpPr/>
          <p:nvPr/>
        </p:nvSpPr>
        <p:spPr>
          <a:xfrm rot="10800000">
            <a:off x="8368251" y="4266482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4"/>
          <p:cNvSpPr/>
          <p:nvPr/>
        </p:nvSpPr>
        <p:spPr>
          <a:xfrm rot="10800000">
            <a:off x="8368251" y="382809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4"/>
          <p:cNvSpPr/>
          <p:nvPr/>
        </p:nvSpPr>
        <p:spPr>
          <a:xfrm rot="10800000">
            <a:off x="8368251" y="2659036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4"/>
          <p:cNvSpPr/>
          <p:nvPr/>
        </p:nvSpPr>
        <p:spPr>
          <a:xfrm rot="10800000">
            <a:off x="8368251" y="2366770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"/>
          <p:cNvSpPr/>
          <p:nvPr/>
        </p:nvSpPr>
        <p:spPr>
          <a:xfrm rot="10800000">
            <a:off x="8368251" y="148999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4"/>
          <p:cNvSpPr/>
          <p:nvPr/>
        </p:nvSpPr>
        <p:spPr>
          <a:xfrm rot="10800000">
            <a:off x="8368251" y="105161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4"/>
          <p:cNvSpPr/>
          <p:nvPr/>
        </p:nvSpPr>
        <p:spPr>
          <a:xfrm rot="10800000">
            <a:off x="8368251" y="46708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4"/>
          <p:cNvSpPr/>
          <p:nvPr/>
        </p:nvSpPr>
        <p:spPr>
          <a:xfrm rot="10800000">
            <a:off x="8222131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4"/>
          <p:cNvSpPr/>
          <p:nvPr/>
        </p:nvSpPr>
        <p:spPr>
          <a:xfrm rot="10800000">
            <a:off x="8222131" y="4851012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4"/>
          <p:cNvSpPr/>
          <p:nvPr/>
        </p:nvSpPr>
        <p:spPr>
          <a:xfrm rot="10800000">
            <a:off x="8222131" y="441262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4"/>
          <p:cNvSpPr/>
          <p:nvPr/>
        </p:nvSpPr>
        <p:spPr>
          <a:xfrm rot="10800000">
            <a:off x="8222131" y="412036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"/>
          <p:cNvSpPr/>
          <p:nvPr/>
        </p:nvSpPr>
        <p:spPr>
          <a:xfrm rot="10800000">
            <a:off x="8222131" y="338971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4"/>
          <p:cNvSpPr/>
          <p:nvPr/>
        </p:nvSpPr>
        <p:spPr>
          <a:xfrm rot="10800000">
            <a:off x="8222131" y="324356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4"/>
          <p:cNvSpPr/>
          <p:nvPr/>
        </p:nvSpPr>
        <p:spPr>
          <a:xfrm rot="10800000">
            <a:off x="8222131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4"/>
          <p:cNvSpPr/>
          <p:nvPr/>
        </p:nvSpPr>
        <p:spPr>
          <a:xfrm rot="10800000">
            <a:off x="8222131" y="1343854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4"/>
          <p:cNvSpPr/>
          <p:nvPr/>
        </p:nvSpPr>
        <p:spPr>
          <a:xfrm rot="10800000">
            <a:off x="8076010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"/>
          <p:cNvSpPr/>
          <p:nvPr/>
        </p:nvSpPr>
        <p:spPr>
          <a:xfrm rot="10800000">
            <a:off x="8076010" y="397421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4"/>
          <p:cNvSpPr/>
          <p:nvPr/>
        </p:nvSpPr>
        <p:spPr>
          <a:xfrm rot="10800000">
            <a:off x="8076010" y="309744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4"/>
          <p:cNvSpPr/>
          <p:nvPr/>
        </p:nvSpPr>
        <p:spPr>
          <a:xfrm rot="10800000">
            <a:off x="8076010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4"/>
          <p:cNvSpPr/>
          <p:nvPr/>
        </p:nvSpPr>
        <p:spPr>
          <a:xfrm rot="10800000">
            <a:off x="8076010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4"/>
          <p:cNvSpPr/>
          <p:nvPr/>
        </p:nvSpPr>
        <p:spPr>
          <a:xfrm rot="10800000">
            <a:off x="7929866" y="4997133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"/>
          <p:cNvSpPr/>
          <p:nvPr/>
        </p:nvSpPr>
        <p:spPr>
          <a:xfrm rot="10800000">
            <a:off x="7929866" y="455874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"/>
          <p:cNvSpPr/>
          <p:nvPr/>
        </p:nvSpPr>
        <p:spPr>
          <a:xfrm rot="10800000">
            <a:off x="7929866" y="295130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"/>
          <p:cNvSpPr/>
          <p:nvPr/>
        </p:nvSpPr>
        <p:spPr>
          <a:xfrm rot="10800000">
            <a:off x="7929866" y="207452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4"/>
          <p:cNvSpPr/>
          <p:nvPr/>
        </p:nvSpPr>
        <p:spPr>
          <a:xfrm rot="10800000">
            <a:off x="7929866" y="163612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5" y="4855"/>
                </a:lnTo>
                <a:lnTo>
                  <a:pt x="4855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"/>
          <p:cNvSpPr/>
          <p:nvPr/>
        </p:nvSpPr>
        <p:spPr>
          <a:xfrm rot="10800000">
            <a:off x="7783745" y="105161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4"/>
          <p:cNvSpPr/>
          <p:nvPr/>
        </p:nvSpPr>
        <p:spPr>
          <a:xfrm rot="10800000">
            <a:off x="7637600" y="382809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4"/>
          <p:cNvSpPr/>
          <p:nvPr/>
        </p:nvSpPr>
        <p:spPr>
          <a:xfrm rot="10800000">
            <a:off x="7637600" y="2659036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"/>
          <p:cNvSpPr/>
          <p:nvPr/>
        </p:nvSpPr>
        <p:spPr>
          <a:xfrm rot="10800000">
            <a:off x="7491480" y="320938"/>
            <a:ext cx="117867" cy="117892"/>
          </a:xfrm>
          <a:custGeom>
            <a:rect b="b" l="l" r="r" t="t"/>
            <a:pathLst>
              <a:path extrusionOk="0" h="4857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4"/>
          <p:cNvSpPr/>
          <p:nvPr/>
        </p:nvSpPr>
        <p:spPr>
          <a:xfrm rot="10800000">
            <a:off x="7199215" y="2805180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5" y="4856"/>
                </a:lnTo>
                <a:lnTo>
                  <a:pt x="4855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"/>
          <p:cNvSpPr/>
          <p:nvPr/>
        </p:nvSpPr>
        <p:spPr>
          <a:xfrm rot="10800000">
            <a:off x="7053094" y="46708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5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07" name="Google Shape;1207;p5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400"/>
              <a:buChar char="▪"/>
              <a:defRPr/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Char char="▫"/>
              <a:defRPr sz="2000"/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▫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08" name="Google Shape;1208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9" name="Google Shape;1209;p5"/>
          <p:cNvSpPr/>
          <p:nvPr/>
        </p:nvSpPr>
        <p:spPr>
          <a:xfrm rot="10800000">
            <a:off x="9019311" y="2630345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5"/>
          <p:cNvSpPr/>
          <p:nvPr/>
        </p:nvSpPr>
        <p:spPr>
          <a:xfrm rot="10800000">
            <a:off x="9019311" y="14612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5"/>
          <p:cNvSpPr/>
          <p:nvPr/>
        </p:nvSpPr>
        <p:spPr>
          <a:xfrm rot="10800000">
            <a:off x="8727046" y="423779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5"/>
          <p:cNvSpPr/>
          <p:nvPr/>
        </p:nvSpPr>
        <p:spPr>
          <a:xfrm rot="10800000">
            <a:off x="9019311" y="496844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5"/>
          <p:cNvSpPr/>
          <p:nvPr/>
        </p:nvSpPr>
        <p:spPr>
          <a:xfrm rot="10800000">
            <a:off x="9019311" y="453005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5"/>
          <p:cNvSpPr/>
          <p:nvPr/>
        </p:nvSpPr>
        <p:spPr>
          <a:xfrm rot="10800000">
            <a:off x="9019311" y="292261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5"/>
          <p:cNvSpPr/>
          <p:nvPr/>
        </p:nvSpPr>
        <p:spPr>
          <a:xfrm rot="10800000">
            <a:off x="9019311" y="204583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5"/>
          <p:cNvSpPr/>
          <p:nvPr/>
        </p:nvSpPr>
        <p:spPr>
          <a:xfrm rot="10800000">
            <a:off x="9019311" y="160742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5"/>
          <p:cNvSpPr/>
          <p:nvPr/>
        </p:nvSpPr>
        <p:spPr>
          <a:xfrm rot="10800000">
            <a:off x="8873167" y="379940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5"/>
          <p:cNvSpPr/>
          <p:nvPr/>
        </p:nvSpPr>
        <p:spPr>
          <a:xfrm rot="10800000">
            <a:off x="8873167" y="2630345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80B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5"/>
          <p:cNvSpPr/>
          <p:nvPr/>
        </p:nvSpPr>
        <p:spPr>
          <a:xfrm rot="10800000">
            <a:off x="9019311" y="4676177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5"/>
          <p:cNvSpPr/>
          <p:nvPr/>
        </p:nvSpPr>
        <p:spPr>
          <a:xfrm rot="10800000">
            <a:off x="9019311" y="423779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5"/>
          <p:cNvSpPr/>
          <p:nvPr/>
        </p:nvSpPr>
        <p:spPr>
          <a:xfrm rot="10800000">
            <a:off x="9019311" y="4091671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5"/>
          <p:cNvSpPr/>
          <p:nvPr/>
        </p:nvSpPr>
        <p:spPr>
          <a:xfrm rot="10800000">
            <a:off x="9019311" y="3945526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5"/>
          <p:cNvSpPr/>
          <p:nvPr/>
        </p:nvSpPr>
        <p:spPr>
          <a:xfrm rot="10800000">
            <a:off x="9019311" y="3653261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5"/>
          <p:cNvSpPr/>
          <p:nvPr/>
        </p:nvSpPr>
        <p:spPr>
          <a:xfrm rot="10800000">
            <a:off x="9019311" y="3361020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5"/>
          <p:cNvSpPr/>
          <p:nvPr/>
        </p:nvSpPr>
        <p:spPr>
          <a:xfrm rot="10800000">
            <a:off x="9019311" y="321487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5"/>
          <p:cNvSpPr/>
          <p:nvPr/>
        </p:nvSpPr>
        <p:spPr>
          <a:xfrm rot="10800000">
            <a:off x="9019311" y="3068755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5"/>
          <p:cNvSpPr/>
          <p:nvPr/>
        </p:nvSpPr>
        <p:spPr>
          <a:xfrm rot="10800000">
            <a:off x="9019311" y="277648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5"/>
          <p:cNvSpPr/>
          <p:nvPr/>
        </p:nvSpPr>
        <p:spPr>
          <a:xfrm rot="10800000">
            <a:off x="9019311" y="248422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5"/>
          <p:cNvSpPr/>
          <p:nvPr/>
        </p:nvSpPr>
        <p:spPr>
          <a:xfrm rot="10800000">
            <a:off x="9019311" y="2191959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5"/>
          <p:cNvSpPr/>
          <p:nvPr/>
        </p:nvSpPr>
        <p:spPr>
          <a:xfrm rot="10800000">
            <a:off x="9019311" y="1899694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5"/>
          <p:cNvSpPr/>
          <p:nvPr/>
        </p:nvSpPr>
        <p:spPr>
          <a:xfrm rot="10800000">
            <a:off x="9019311" y="175357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5"/>
          <p:cNvSpPr/>
          <p:nvPr/>
        </p:nvSpPr>
        <p:spPr>
          <a:xfrm rot="10800000">
            <a:off x="9019311" y="1315164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5"/>
          <p:cNvSpPr/>
          <p:nvPr/>
        </p:nvSpPr>
        <p:spPr>
          <a:xfrm rot="10800000">
            <a:off x="9019311" y="116904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5"/>
          <p:cNvSpPr/>
          <p:nvPr/>
        </p:nvSpPr>
        <p:spPr>
          <a:xfrm rot="10800000">
            <a:off x="9019311" y="1022923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5"/>
          <p:cNvSpPr/>
          <p:nvPr/>
        </p:nvSpPr>
        <p:spPr>
          <a:xfrm rot="10800000">
            <a:off x="9019311" y="876778"/>
            <a:ext cx="117867" cy="117867"/>
          </a:xfrm>
          <a:custGeom>
            <a:rect b="b" l="l" r="r" t="t"/>
            <a:pathLst>
              <a:path extrusionOk="0" h="4856" w="4856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5"/>
          <p:cNvSpPr/>
          <p:nvPr/>
        </p:nvSpPr>
        <p:spPr>
          <a:xfrm rot="10800000">
            <a:off x="9019311" y="730657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5"/>
          <p:cNvSpPr/>
          <p:nvPr/>
        </p:nvSpPr>
        <p:spPr>
          <a:xfrm rot="10800000">
            <a:off x="9019311" y="438392"/>
            <a:ext cx="117867" cy="117867"/>
          </a:xfrm>
          <a:custGeom>
            <a:rect b="b" l="l" r="r" t="t"/>
            <a:pathLst>
              <a:path extrusionOk="0" h="4856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5"/>
          <p:cNvSpPr/>
          <p:nvPr/>
        </p:nvSpPr>
        <p:spPr>
          <a:xfrm rot="10800000">
            <a:off x="9019311" y="292248"/>
            <a:ext cx="117867" cy="117892"/>
          </a:xfrm>
          <a:custGeom>
            <a:rect b="b" l="l" r="r" t="t"/>
            <a:pathLst>
              <a:path extrusionOk="0" h="4857" w="4856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5"/>
          <p:cNvSpPr/>
          <p:nvPr/>
        </p:nvSpPr>
        <p:spPr>
          <a:xfrm rot="10800000">
            <a:off x="8873167" y="482232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5"/>
          <p:cNvSpPr/>
          <p:nvPr/>
        </p:nvSpPr>
        <p:spPr>
          <a:xfrm rot="10800000">
            <a:off x="8873167" y="4676177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5"/>
          <p:cNvSpPr/>
          <p:nvPr/>
        </p:nvSpPr>
        <p:spPr>
          <a:xfrm rot="10800000">
            <a:off x="8873167" y="4237791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5"/>
          <p:cNvSpPr/>
          <p:nvPr/>
        </p:nvSpPr>
        <p:spPr>
          <a:xfrm rot="10800000">
            <a:off x="8873167" y="3945526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5"/>
          <p:cNvSpPr/>
          <p:nvPr/>
        </p:nvSpPr>
        <p:spPr>
          <a:xfrm rot="10800000">
            <a:off x="8873167" y="3653261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5"/>
          <p:cNvSpPr/>
          <p:nvPr/>
        </p:nvSpPr>
        <p:spPr>
          <a:xfrm rot="10800000">
            <a:off x="8873167" y="3214875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5"/>
          <p:cNvSpPr/>
          <p:nvPr/>
        </p:nvSpPr>
        <p:spPr>
          <a:xfrm rot="10800000">
            <a:off x="8873167" y="2922610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5"/>
          <p:cNvSpPr/>
          <p:nvPr/>
        </p:nvSpPr>
        <p:spPr>
          <a:xfrm rot="10800000">
            <a:off x="8873167" y="2484224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5"/>
          <p:cNvSpPr/>
          <p:nvPr/>
        </p:nvSpPr>
        <p:spPr>
          <a:xfrm rot="10800000">
            <a:off x="8873167" y="219195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5"/>
          <p:cNvSpPr/>
          <p:nvPr/>
        </p:nvSpPr>
        <p:spPr>
          <a:xfrm rot="10800000">
            <a:off x="8873167" y="204583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5"/>
          <p:cNvSpPr/>
          <p:nvPr/>
        </p:nvSpPr>
        <p:spPr>
          <a:xfrm rot="10800000">
            <a:off x="8873167" y="175357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5"/>
          <p:cNvSpPr/>
          <p:nvPr/>
        </p:nvSpPr>
        <p:spPr>
          <a:xfrm rot="10800000">
            <a:off x="8873167" y="1607429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5"/>
          <p:cNvSpPr/>
          <p:nvPr/>
        </p:nvSpPr>
        <p:spPr>
          <a:xfrm rot="10800000">
            <a:off x="8873167" y="1461308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5"/>
          <p:cNvSpPr/>
          <p:nvPr/>
        </p:nvSpPr>
        <p:spPr>
          <a:xfrm rot="10800000">
            <a:off x="8873167" y="116904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5"/>
          <p:cNvSpPr/>
          <p:nvPr/>
        </p:nvSpPr>
        <p:spPr>
          <a:xfrm rot="10800000">
            <a:off x="8873167" y="102292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5"/>
          <p:cNvSpPr/>
          <p:nvPr/>
        </p:nvSpPr>
        <p:spPr>
          <a:xfrm rot="10800000">
            <a:off x="8873167" y="584513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5"/>
          <p:cNvSpPr/>
          <p:nvPr/>
        </p:nvSpPr>
        <p:spPr>
          <a:xfrm rot="10800000">
            <a:off x="8873167" y="292248"/>
            <a:ext cx="117892" cy="117892"/>
          </a:xfrm>
          <a:custGeom>
            <a:rect b="b" l="l" r="r" t="t"/>
            <a:pathLst>
              <a:path extrusionOk="0" h="4857" w="4857">
                <a:moveTo>
                  <a:pt x="1" y="1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5"/>
          <p:cNvSpPr/>
          <p:nvPr/>
        </p:nvSpPr>
        <p:spPr>
          <a:xfrm rot="10800000">
            <a:off x="8873167" y="146127"/>
            <a:ext cx="117892" cy="117867"/>
          </a:xfrm>
          <a:custGeom>
            <a:rect b="b" l="l" r="r" t="t"/>
            <a:pathLst>
              <a:path extrusionOk="0" h="4856" w="4857">
                <a:moveTo>
                  <a:pt x="1" y="0"/>
                </a:moveTo>
                <a:lnTo>
                  <a:pt x="1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5"/>
          <p:cNvSpPr/>
          <p:nvPr/>
        </p:nvSpPr>
        <p:spPr>
          <a:xfrm rot="10800000">
            <a:off x="8727046" y="4822321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5"/>
          <p:cNvSpPr/>
          <p:nvPr/>
        </p:nvSpPr>
        <p:spPr>
          <a:xfrm rot="10800000">
            <a:off x="8727046" y="3945526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5"/>
          <p:cNvSpPr/>
          <p:nvPr/>
        </p:nvSpPr>
        <p:spPr>
          <a:xfrm rot="10800000">
            <a:off x="8727046" y="3214875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5"/>
          <p:cNvSpPr/>
          <p:nvPr/>
        </p:nvSpPr>
        <p:spPr>
          <a:xfrm rot="10800000">
            <a:off x="8727046" y="2484224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5"/>
          <p:cNvSpPr/>
          <p:nvPr/>
        </p:nvSpPr>
        <p:spPr>
          <a:xfrm rot="10800000">
            <a:off x="8727046" y="1607429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5"/>
          <p:cNvSpPr/>
          <p:nvPr/>
        </p:nvSpPr>
        <p:spPr>
          <a:xfrm rot="10800000">
            <a:off x="8727046" y="876778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5"/>
                </a:lnTo>
                <a:lnTo>
                  <a:pt x="4856" y="4855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5"/>
          <p:cNvSpPr/>
          <p:nvPr/>
        </p:nvSpPr>
        <p:spPr>
          <a:xfrm rot="10800000">
            <a:off x="8727046" y="73065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1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1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5"/>
          <p:cNvSpPr/>
          <p:nvPr/>
        </p:nvSpPr>
        <p:spPr>
          <a:xfrm rot="10800000">
            <a:off x="8727046" y="146127"/>
            <a:ext cx="117867" cy="117867"/>
          </a:xfrm>
          <a:custGeom>
            <a:rect b="b" l="l" r="r" t="t"/>
            <a:pathLst>
              <a:path extrusionOk="0" h="4856" w="4856">
                <a:moveTo>
                  <a:pt x="0" y="0"/>
                </a:moveTo>
                <a:lnTo>
                  <a:pt x="0" y="4856"/>
                </a:lnTo>
                <a:lnTo>
                  <a:pt x="4856" y="4856"/>
                </a:lnTo>
                <a:lnTo>
                  <a:pt x="4856" y="0"/>
                </a:lnTo>
                <a:close/>
              </a:path>
            </a:pathLst>
          </a:cu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"/>
          <p:cNvSpPr txBox="1"/>
          <p:nvPr>
            <p:ph type="title"/>
          </p:nvPr>
        </p:nvSpPr>
        <p:spPr>
          <a:xfrm>
            <a:off x="108700" y="1297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67" name="Google Shape;1267;p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68" name="Google Shape;1268;p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269" name="Google Shape;1269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270" name="Google Shape;1270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7" name="Google Shape;1327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328" name="Google Shape;1328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" name="Google Shape;1390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391" name="Google Shape;1391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493" name="Google Shape;1493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7"/>
          <p:cNvSpPr txBox="1"/>
          <p:nvPr>
            <p:ph type="title"/>
          </p:nvPr>
        </p:nvSpPr>
        <p:spPr>
          <a:xfrm>
            <a:off x="108700" y="1297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46" name="Google Shape;1546;p7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47" name="Google Shape;1547;p7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48" name="Google Shape;1548;p7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1549" name="Google Shape;1549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50" name="Google Shape;1550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7" name="Google Shape;1607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08" name="Google Shape;1608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0" name="Google Shape;1670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71" name="Google Shape;1671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2" name="Google Shape;1772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73" name="Google Shape;1773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3" name="Google Shape;1823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8"/>
          <p:cNvSpPr txBox="1"/>
          <p:nvPr>
            <p:ph type="title"/>
          </p:nvPr>
        </p:nvSpPr>
        <p:spPr>
          <a:xfrm>
            <a:off x="108700" y="1297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826" name="Google Shape;1826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27" name="Google Shape;1827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4" name="Google Shape;1884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885" name="Google Shape;1885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7" name="Google Shape;1947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48" name="Google Shape;1948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9" name="Google Shape;2049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50" name="Google Shape;2050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0" name="Google Shape;2100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2103" name="Google Shape;2103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04" name="Google Shape;2104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1" name="Google Shape;2161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62" name="Google Shape;2162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4" name="Google Shape;2224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25" name="Google Shape;2225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6" name="Google Shape;2326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27" name="Google Shape;2327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7" name="Google Shape;2377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80" name="Google Shape;2380;p10"/>
          <p:cNvGrpSpPr/>
          <p:nvPr/>
        </p:nvGrpSpPr>
        <p:grpSpPr>
          <a:xfrm>
            <a:off x="8444451" y="28707"/>
            <a:ext cx="702373" cy="5086302"/>
            <a:chOff x="8444451" y="28707"/>
            <a:chExt cx="702373" cy="5086302"/>
          </a:xfrm>
        </p:grpSpPr>
        <p:sp>
          <p:nvSpPr>
            <p:cNvPr id="2381" name="Google Shape;2381;p10"/>
            <p:cNvSpPr/>
            <p:nvPr/>
          </p:nvSpPr>
          <p:spPr>
            <a:xfrm rot="10800000">
              <a:off x="9028957" y="6132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 rot="10800000">
              <a:off x="8882836" y="2659045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 rot="10800000">
              <a:off x="8882836" y="1748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 rot="10800000">
              <a:off x="8590571" y="426649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0"/>
            <p:cNvSpPr/>
            <p:nvPr/>
          </p:nvSpPr>
          <p:spPr>
            <a:xfrm rot="10800000">
              <a:off x="9028957" y="499714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0"/>
            <p:cNvSpPr/>
            <p:nvPr/>
          </p:nvSpPr>
          <p:spPr>
            <a:xfrm rot="10800000">
              <a:off x="9028957" y="485102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0"/>
            <p:cNvSpPr/>
            <p:nvPr/>
          </p:nvSpPr>
          <p:spPr>
            <a:xfrm rot="10800000">
              <a:off x="9028957" y="441263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0"/>
            <p:cNvSpPr/>
            <p:nvPr/>
          </p:nvSpPr>
          <p:spPr>
            <a:xfrm rot="10800000">
              <a:off x="9028957" y="412037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0"/>
            <p:cNvSpPr/>
            <p:nvPr/>
          </p:nvSpPr>
          <p:spPr>
            <a:xfrm rot="10800000">
              <a:off x="9028957" y="33897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0"/>
            <p:cNvSpPr/>
            <p:nvPr/>
          </p:nvSpPr>
          <p:spPr>
            <a:xfrm rot="10800000">
              <a:off x="9028957" y="324357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0"/>
            <p:cNvSpPr/>
            <p:nvPr/>
          </p:nvSpPr>
          <p:spPr>
            <a:xfrm rot="10800000">
              <a:off x="9028957" y="16361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0"/>
            <p:cNvSpPr/>
            <p:nvPr/>
          </p:nvSpPr>
          <p:spPr>
            <a:xfrm rot="10800000">
              <a:off x="9028957" y="134386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0"/>
            <p:cNvSpPr/>
            <p:nvPr/>
          </p:nvSpPr>
          <p:spPr>
            <a:xfrm rot="10800000">
              <a:off x="8882836" y="499714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0"/>
            <p:cNvSpPr/>
            <p:nvPr/>
          </p:nvSpPr>
          <p:spPr>
            <a:xfrm rot="10800000">
              <a:off x="8882836" y="455875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0"/>
            <p:cNvSpPr/>
            <p:nvPr/>
          </p:nvSpPr>
          <p:spPr>
            <a:xfrm rot="10800000">
              <a:off x="8882836" y="295131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0"/>
            <p:cNvSpPr/>
            <p:nvPr/>
          </p:nvSpPr>
          <p:spPr>
            <a:xfrm rot="10800000">
              <a:off x="8882836" y="207453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0"/>
            <p:cNvSpPr/>
            <p:nvPr/>
          </p:nvSpPr>
          <p:spPr>
            <a:xfrm rot="10800000">
              <a:off x="8882836" y="16361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0"/>
            <p:cNvSpPr/>
            <p:nvPr/>
          </p:nvSpPr>
          <p:spPr>
            <a:xfrm rot="10800000">
              <a:off x="8736692" y="382810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0"/>
            <p:cNvSpPr/>
            <p:nvPr/>
          </p:nvSpPr>
          <p:spPr>
            <a:xfrm rot="10800000">
              <a:off x="8736692" y="2659045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0"/>
            <p:cNvSpPr/>
            <p:nvPr/>
          </p:nvSpPr>
          <p:spPr>
            <a:xfrm rot="10800000">
              <a:off x="8444451" y="46709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0"/>
            <p:cNvSpPr/>
            <p:nvPr/>
          </p:nvSpPr>
          <p:spPr>
            <a:xfrm rot="10800000">
              <a:off x="9028957" y="470487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0"/>
            <p:cNvSpPr/>
            <p:nvPr/>
          </p:nvSpPr>
          <p:spPr>
            <a:xfrm rot="10800000">
              <a:off x="9028957" y="455875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0"/>
            <p:cNvSpPr/>
            <p:nvPr/>
          </p:nvSpPr>
          <p:spPr>
            <a:xfrm rot="10800000">
              <a:off x="9028957" y="426649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0"/>
            <p:cNvSpPr/>
            <p:nvPr/>
          </p:nvSpPr>
          <p:spPr>
            <a:xfrm rot="10800000">
              <a:off x="9028957" y="397422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0"/>
            <p:cNvSpPr/>
            <p:nvPr/>
          </p:nvSpPr>
          <p:spPr>
            <a:xfrm rot="10800000">
              <a:off x="9028957" y="382810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0"/>
            <p:cNvSpPr/>
            <p:nvPr/>
          </p:nvSpPr>
          <p:spPr>
            <a:xfrm rot="10800000">
              <a:off x="9028957" y="368196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0"/>
            <p:cNvSpPr/>
            <p:nvPr/>
          </p:nvSpPr>
          <p:spPr>
            <a:xfrm rot="10800000">
              <a:off x="9028957" y="353584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0"/>
            <p:cNvSpPr/>
            <p:nvPr/>
          </p:nvSpPr>
          <p:spPr>
            <a:xfrm rot="10800000">
              <a:off x="9028957" y="309745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0"/>
            <p:cNvSpPr/>
            <p:nvPr/>
          </p:nvSpPr>
          <p:spPr>
            <a:xfrm rot="10800000">
              <a:off x="9028957" y="295131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0"/>
            <p:cNvSpPr/>
            <p:nvPr/>
          </p:nvSpPr>
          <p:spPr>
            <a:xfrm rot="10800000">
              <a:off x="9028957" y="280518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0"/>
            <p:cNvSpPr/>
            <p:nvPr/>
          </p:nvSpPr>
          <p:spPr>
            <a:xfrm rot="10800000">
              <a:off x="9028957" y="2659045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0"/>
            <p:cNvSpPr/>
            <p:nvPr/>
          </p:nvSpPr>
          <p:spPr>
            <a:xfrm rot="10800000">
              <a:off x="9028957" y="251292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0"/>
            <p:cNvSpPr/>
            <p:nvPr/>
          </p:nvSpPr>
          <p:spPr>
            <a:xfrm rot="10800000">
              <a:off x="9028957" y="2366779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0"/>
            <p:cNvSpPr/>
            <p:nvPr/>
          </p:nvSpPr>
          <p:spPr>
            <a:xfrm rot="10800000">
              <a:off x="9028957" y="222065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0"/>
            <p:cNvSpPr/>
            <p:nvPr/>
          </p:nvSpPr>
          <p:spPr>
            <a:xfrm rot="10800000">
              <a:off x="9028957" y="207453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0"/>
            <p:cNvSpPr/>
            <p:nvPr/>
          </p:nvSpPr>
          <p:spPr>
            <a:xfrm rot="10800000">
              <a:off x="9028957" y="192839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0"/>
            <p:cNvSpPr/>
            <p:nvPr/>
          </p:nvSpPr>
          <p:spPr>
            <a:xfrm rot="10800000">
              <a:off x="9028957" y="178227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0"/>
            <p:cNvSpPr/>
            <p:nvPr/>
          </p:nvSpPr>
          <p:spPr>
            <a:xfrm rot="10800000">
              <a:off x="9028957" y="149000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0"/>
            <p:cNvSpPr/>
            <p:nvPr/>
          </p:nvSpPr>
          <p:spPr>
            <a:xfrm rot="10800000">
              <a:off x="9028957" y="119774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0"/>
            <p:cNvSpPr/>
            <p:nvPr/>
          </p:nvSpPr>
          <p:spPr>
            <a:xfrm rot="10800000">
              <a:off x="9028957" y="105162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0"/>
            <p:cNvSpPr/>
            <p:nvPr/>
          </p:nvSpPr>
          <p:spPr>
            <a:xfrm rot="10800000">
              <a:off x="9028957" y="90547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0"/>
            <p:cNvSpPr/>
            <p:nvPr/>
          </p:nvSpPr>
          <p:spPr>
            <a:xfrm rot="10800000">
              <a:off x="9028957" y="75935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0"/>
            <p:cNvSpPr/>
            <p:nvPr/>
          </p:nvSpPr>
          <p:spPr>
            <a:xfrm rot="10800000">
              <a:off x="9028957" y="46709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0"/>
            <p:cNvSpPr/>
            <p:nvPr/>
          </p:nvSpPr>
          <p:spPr>
            <a:xfrm rot="10800000">
              <a:off x="9028957" y="32094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0"/>
            <p:cNvSpPr/>
            <p:nvPr/>
          </p:nvSpPr>
          <p:spPr>
            <a:xfrm rot="10800000">
              <a:off x="9028957" y="1748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0"/>
            <p:cNvSpPr/>
            <p:nvPr/>
          </p:nvSpPr>
          <p:spPr>
            <a:xfrm rot="10800000">
              <a:off x="9028957" y="2870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0"/>
            <p:cNvSpPr/>
            <p:nvPr/>
          </p:nvSpPr>
          <p:spPr>
            <a:xfrm rot="10800000">
              <a:off x="8882836" y="470487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0"/>
            <p:cNvSpPr/>
            <p:nvPr/>
          </p:nvSpPr>
          <p:spPr>
            <a:xfrm rot="10800000">
              <a:off x="8882836" y="426649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0"/>
            <p:cNvSpPr/>
            <p:nvPr/>
          </p:nvSpPr>
          <p:spPr>
            <a:xfrm rot="10800000">
              <a:off x="8882836" y="412037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0"/>
            <p:cNvSpPr/>
            <p:nvPr/>
          </p:nvSpPr>
          <p:spPr>
            <a:xfrm rot="10800000">
              <a:off x="8882836" y="397422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0"/>
            <p:cNvSpPr/>
            <p:nvPr/>
          </p:nvSpPr>
          <p:spPr>
            <a:xfrm rot="10800000">
              <a:off x="8882836" y="368196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0"/>
            <p:cNvSpPr/>
            <p:nvPr/>
          </p:nvSpPr>
          <p:spPr>
            <a:xfrm rot="10800000">
              <a:off x="8882836" y="33897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0"/>
            <p:cNvSpPr/>
            <p:nvPr/>
          </p:nvSpPr>
          <p:spPr>
            <a:xfrm rot="10800000">
              <a:off x="8882836" y="324357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0"/>
            <p:cNvSpPr/>
            <p:nvPr/>
          </p:nvSpPr>
          <p:spPr>
            <a:xfrm rot="10800000">
              <a:off x="8882836" y="309745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0"/>
            <p:cNvSpPr/>
            <p:nvPr/>
          </p:nvSpPr>
          <p:spPr>
            <a:xfrm rot="10800000">
              <a:off x="8882836" y="280518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0"/>
            <p:cNvSpPr/>
            <p:nvPr/>
          </p:nvSpPr>
          <p:spPr>
            <a:xfrm rot="10800000">
              <a:off x="8882836" y="251292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0"/>
            <p:cNvSpPr/>
            <p:nvPr/>
          </p:nvSpPr>
          <p:spPr>
            <a:xfrm rot="10800000">
              <a:off x="8882836" y="222065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0"/>
            <p:cNvSpPr/>
            <p:nvPr/>
          </p:nvSpPr>
          <p:spPr>
            <a:xfrm rot="10800000">
              <a:off x="8882836" y="192839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0"/>
            <p:cNvSpPr/>
            <p:nvPr/>
          </p:nvSpPr>
          <p:spPr>
            <a:xfrm rot="10800000">
              <a:off x="8882836" y="178227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0"/>
            <p:cNvSpPr/>
            <p:nvPr/>
          </p:nvSpPr>
          <p:spPr>
            <a:xfrm rot="10800000">
              <a:off x="8882836" y="134386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0"/>
            <p:cNvSpPr/>
            <p:nvPr/>
          </p:nvSpPr>
          <p:spPr>
            <a:xfrm rot="10800000">
              <a:off x="8882836" y="119774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0"/>
            <p:cNvSpPr/>
            <p:nvPr/>
          </p:nvSpPr>
          <p:spPr>
            <a:xfrm rot="10800000">
              <a:off x="8882836" y="105162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0"/>
            <p:cNvSpPr/>
            <p:nvPr/>
          </p:nvSpPr>
          <p:spPr>
            <a:xfrm rot="10800000">
              <a:off x="8882836" y="90547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0"/>
            <p:cNvSpPr/>
            <p:nvPr/>
          </p:nvSpPr>
          <p:spPr>
            <a:xfrm rot="10800000">
              <a:off x="8882836" y="75935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0"/>
            <p:cNvSpPr/>
            <p:nvPr/>
          </p:nvSpPr>
          <p:spPr>
            <a:xfrm rot="10800000">
              <a:off x="8882836" y="46709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0"/>
            <p:cNvSpPr/>
            <p:nvPr/>
          </p:nvSpPr>
          <p:spPr>
            <a:xfrm rot="10800000">
              <a:off x="8882836" y="32094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0"/>
            <p:cNvSpPr/>
            <p:nvPr/>
          </p:nvSpPr>
          <p:spPr>
            <a:xfrm rot="10800000">
              <a:off x="8736692" y="485102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0"/>
            <p:cNvSpPr/>
            <p:nvPr/>
          </p:nvSpPr>
          <p:spPr>
            <a:xfrm rot="10800000">
              <a:off x="8736692" y="470487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0"/>
            <p:cNvSpPr/>
            <p:nvPr/>
          </p:nvSpPr>
          <p:spPr>
            <a:xfrm rot="10800000">
              <a:off x="8736692" y="426649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0"/>
            <p:cNvSpPr/>
            <p:nvPr/>
          </p:nvSpPr>
          <p:spPr>
            <a:xfrm rot="10800000">
              <a:off x="8736692" y="397422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0"/>
            <p:cNvSpPr/>
            <p:nvPr/>
          </p:nvSpPr>
          <p:spPr>
            <a:xfrm rot="10800000">
              <a:off x="8736692" y="368196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0"/>
            <p:cNvSpPr/>
            <p:nvPr/>
          </p:nvSpPr>
          <p:spPr>
            <a:xfrm rot="10800000">
              <a:off x="8736692" y="324357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0"/>
            <p:cNvSpPr/>
            <p:nvPr/>
          </p:nvSpPr>
          <p:spPr>
            <a:xfrm rot="10800000">
              <a:off x="8736692" y="295131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0"/>
            <p:cNvSpPr/>
            <p:nvPr/>
          </p:nvSpPr>
          <p:spPr>
            <a:xfrm rot="10800000">
              <a:off x="8736692" y="251292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0"/>
            <p:cNvSpPr/>
            <p:nvPr/>
          </p:nvSpPr>
          <p:spPr>
            <a:xfrm rot="10800000">
              <a:off x="8736692" y="222065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0"/>
            <p:cNvSpPr/>
            <p:nvPr/>
          </p:nvSpPr>
          <p:spPr>
            <a:xfrm rot="10800000">
              <a:off x="8736692" y="207453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0"/>
            <p:cNvSpPr/>
            <p:nvPr/>
          </p:nvSpPr>
          <p:spPr>
            <a:xfrm rot="10800000">
              <a:off x="8736692" y="178227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0"/>
            <p:cNvSpPr/>
            <p:nvPr/>
          </p:nvSpPr>
          <p:spPr>
            <a:xfrm rot="10800000">
              <a:off x="8736692" y="16361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0"/>
            <p:cNvSpPr/>
            <p:nvPr/>
          </p:nvSpPr>
          <p:spPr>
            <a:xfrm rot="10800000">
              <a:off x="8736692" y="149000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0"/>
            <p:cNvSpPr/>
            <p:nvPr/>
          </p:nvSpPr>
          <p:spPr>
            <a:xfrm rot="10800000">
              <a:off x="8736692" y="119774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0"/>
            <p:cNvSpPr/>
            <p:nvPr/>
          </p:nvSpPr>
          <p:spPr>
            <a:xfrm rot="10800000">
              <a:off x="8736692" y="105162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0"/>
            <p:cNvSpPr/>
            <p:nvPr/>
          </p:nvSpPr>
          <p:spPr>
            <a:xfrm rot="10800000">
              <a:off x="8736692" y="6132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0"/>
            <p:cNvSpPr/>
            <p:nvPr/>
          </p:nvSpPr>
          <p:spPr>
            <a:xfrm rot="10800000">
              <a:off x="8736692" y="32094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0"/>
            <p:cNvSpPr/>
            <p:nvPr/>
          </p:nvSpPr>
          <p:spPr>
            <a:xfrm rot="10800000">
              <a:off x="8736692" y="17482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0"/>
            <p:cNvSpPr/>
            <p:nvPr/>
          </p:nvSpPr>
          <p:spPr>
            <a:xfrm rot="10800000">
              <a:off x="8590571" y="485102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0"/>
            <p:cNvSpPr/>
            <p:nvPr/>
          </p:nvSpPr>
          <p:spPr>
            <a:xfrm rot="10800000">
              <a:off x="8590571" y="397422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0"/>
            <p:cNvSpPr/>
            <p:nvPr/>
          </p:nvSpPr>
          <p:spPr>
            <a:xfrm rot="10800000">
              <a:off x="8590571" y="324357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0"/>
            <p:cNvSpPr/>
            <p:nvPr/>
          </p:nvSpPr>
          <p:spPr>
            <a:xfrm rot="10800000">
              <a:off x="8590571" y="251292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0"/>
            <p:cNvSpPr/>
            <p:nvPr/>
          </p:nvSpPr>
          <p:spPr>
            <a:xfrm rot="10800000">
              <a:off x="8590571" y="16361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0"/>
            <p:cNvSpPr/>
            <p:nvPr/>
          </p:nvSpPr>
          <p:spPr>
            <a:xfrm rot="10800000">
              <a:off x="8590571" y="90547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0"/>
            <p:cNvSpPr/>
            <p:nvPr/>
          </p:nvSpPr>
          <p:spPr>
            <a:xfrm rot="10800000">
              <a:off x="8590571" y="75935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0"/>
            <p:cNvSpPr/>
            <p:nvPr/>
          </p:nvSpPr>
          <p:spPr>
            <a:xfrm rot="10800000">
              <a:off x="8590571" y="1748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0"/>
            <p:cNvSpPr/>
            <p:nvPr/>
          </p:nvSpPr>
          <p:spPr>
            <a:xfrm rot="10800000">
              <a:off x="8444451" y="455875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0"/>
            <p:cNvSpPr/>
            <p:nvPr/>
          </p:nvSpPr>
          <p:spPr>
            <a:xfrm rot="10800000">
              <a:off x="8444451" y="368196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0"/>
            <p:cNvSpPr/>
            <p:nvPr/>
          </p:nvSpPr>
          <p:spPr>
            <a:xfrm rot="10800000">
              <a:off x="8444451" y="2659045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8700" y="1297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n.wikipedia.org/wiki/North_Korea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www.google.com/search?q=donald+trump" TargetMode="External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hyperlink" Target="mailto:dongyeok@cs.cmu.edu" TargetMode="External"/><Relationship Id="rId4" Type="http://schemas.openxmlformats.org/officeDocument/2006/relationships/hyperlink" Target="http://github.com/dykang/PASTEL" TargetMode="External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13"/>
          <p:cNvSpPr txBox="1"/>
          <p:nvPr>
            <p:ph type="ctrTitle"/>
          </p:nvPr>
        </p:nvSpPr>
        <p:spPr>
          <a:xfrm>
            <a:off x="304800" y="1476900"/>
            <a:ext cx="6741900" cy="19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3B55"/>
                </a:solidFill>
                <a:latin typeface="Dosis"/>
                <a:ea typeface="Dosis"/>
                <a:cs typeface="Dosis"/>
                <a:sym typeface="Dosis"/>
              </a:rPr>
              <a:t>(Male, Bachelor) and (Female, Ph.D) have </a:t>
            </a:r>
            <a:endParaRPr b="1" sz="2400">
              <a:solidFill>
                <a:srgbClr val="003B5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3B55"/>
                </a:solidFill>
                <a:latin typeface="Dosis"/>
                <a:ea typeface="Dosis"/>
                <a:cs typeface="Dosis"/>
                <a:sym typeface="Dosis"/>
              </a:rPr>
              <a:t>different connotations: </a:t>
            </a:r>
            <a:endParaRPr b="1" sz="2400">
              <a:solidFill>
                <a:srgbClr val="003B5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Dosis"/>
                <a:ea typeface="Dosis"/>
                <a:cs typeface="Dosis"/>
                <a:sym typeface="Dosis"/>
              </a:rPr>
              <a:t>Parallelly Annotated STylistic Language (PASTeL) Dataset with Multiple Personas</a:t>
            </a:r>
            <a:endParaRPr b="1" sz="2400">
              <a:solidFill>
                <a:srgbClr val="003B5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83" name="Google Shape;3083;p13"/>
          <p:cNvSpPr txBox="1"/>
          <p:nvPr>
            <p:ph idx="1" type="subTitle"/>
          </p:nvPr>
        </p:nvSpPr>
        <p:spPr>
          <a:xfrm>
            <a:off x="304800" y="36782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Dongyeop Kang</a:t>
            </a:r>
            <a:r>
              <a:rPr lang="en" sz="1400"/>
              <a:t>, Varun Gangal and Eduard Hovy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Carnegie Mellon University</a:t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3084" name="Google Shape;30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45200"/>
            <a:ext cx="2973474" cy="10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22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for Collecting Style Language Dataset</a:t>
            </a:r>
            <a:endParaRPr/>
          </a:p>
        </p:txBody>
      </p:sp>
      <p:sp>
        <p:nvSpPr>
          <p:cNvPr id="3179" name="Google Shape;3179;p22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(1) Too broad categories of styles and lack of its definition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(2) Styles in conjunction and their dependency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(3) Lack of parallel text causes semantic drift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2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23"/>
          <p:cNvSpPr txBox="1"/>
          <p:nvPr>
            <p:ph type="title"/>
          </p:nvPr>
        </p:nvSpPr>
        <p:spPr>
          <a:xfrm>
            <a:off x="108700" y="129775"/>
            <a:ext cx="989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varies by multiple styles in conjunction.</a:t>
            </a:r>
            <a:endParaRPr strike="sngStrike"/>
          </a:p>
        </p:txBody>
      </p:sp>
      <p:sp>
        <p:nvSpPr>
          <p:cNvPr id="3186" name="Google Shape;3186;p23"/>
          <p:cNvSpPr txBox="1"/>
          <p:nvPr>
            <p:ph idx="1" type="body"/>
          </p:nvPr>
        </p:nvSpPr>
        <p:spPr>
          <a:xfrm>
            <a:off x="176100" y="965700"/>
            <a:ext cx="8368500" cy="18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lang="en"/>
              <a:t>When t</a:t>
            </a:r>
            <a:r>
              <a:rPr lang="en"/>
              <a:t>ransferring/classifying single style of text, other confounding style variables need to be controlled.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1800"/>
              <a:t>Gender-controlled social network analysis</a:t>
            </a:r>
            <a:r>
              <a:rPr lang="en"/>
              <a:t> </a:t>
            </a:r>
            <a:r>
              <a:rPr lang="en" sz="1000">
                <a:solidFill>
                  <a:srgbClr val="01597F"/>
                </a:solidFill>
              </a:rPr>
              <a:t>(Bamman et al., 15; </a:t>
            </a:r>
            <a:r>
              <a:rPr lang="en" sz="1000">
                <a:solidFill>
                  <a:srgbClr val="01597F"/>
                </a:solidFill>
              </a:rPr>
              <a:t>Nguyen et al., 16</a:t>
            </a:r>
            <a:r>
              <a:rPr lang="en" sz="1000">
                <a:solidFill>
                  <a:srgbClr val="01597F"/>
                </a:solidFill>
              </a:rPr>
              <a:t>)</a:t>
            </a:r>
            <a:r>
              <a:rPr lang="en">
                <a:solidFill>
                  <a:srgbClr val="01597F"/>
                </a:solidFill>
              </a:rPr>
              <a:t> </a:t>
            </a:r>
            <a:endParaRPr>
              <a:solidFill>
                <a:srgbClr val="01597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1800"/>
              <a:t>(Gender,Age)-controlled personalized machine translation</a:t>
            </a:r>
            <a:r>
              <a:rPr lang="en"/>
              <a:t> </a:t>
            </a:r>
            <a:r>
              <a:rPr lang="en" sz="1000">
                <a:solidFill>
                  <a:srgbClr val="01597F"/>
                </a:solidFill>
              </a:rPr>
              <a:t>(Rabinovich et al., 17)</a:t>
            </a:r>
            <a:endParaRPr sz="1000">
              <a:solidFill>
                <a:srgbClr val="01597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2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8" name="Google Shape;3188;p23"/>
          <p:cNvSpPr txBox="1"/>
          <p:nvPr/>
        </p:nvSpPr>
        <p:spPr>
          <a:xfrm>
            <a:off x="2799000" y="285493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89" name="Google Shape;3189;p23"/>
          <p:cNvSpPr txBox="1"/>
          <p:nvPr/>
        </p:nvSpPr>
        <p:spPr>
          <a:xfrm>
            <a:off x="1134250" y="285493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3190" name="Google Shape;3190;p23"/>
          <p:cNvGrpSpPr/>
          <p:nvPr/>
        </p:nvGrpSpPr>
        <p:grpSpPr>
          <a:xfrm>
            <a:off x="895500" y="3223013"/>
            <a:ext cx="1474750" cy="1699925"/>
            <a:chOff x="995800" y="2848538"/>
            <a:chExt cx="1474750" cy="1699925"/>
          </a:xfrm>
        </p:grpSpPr>
        <p:pic>
          <p:nvPicPr>
            <p:cNvPr id="3191" name="Google Shape;319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0177" y="29409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2" name="Google Shape;319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13577" y="29409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3" name="Google Shape;3193;p23"/>
            <p:cNvSpPr txBox="1"/>
            <p:nvPr/>
          </p:nvSpPr>
          <p:spPr>
            <a:xfrm>
              <a:off x="1897763" y="3398188"/>
              <a:ext cx="435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...</a:t>
              </a: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>
              <a:off x="1076450" y="2848538"/>
              <a:ext cx="1394100" cy="1229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95" name="Google Shape;319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32577" y="33981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6" name="Google Shape;3196;p23"/>
            <p:cNvPicPr preferRelativeResize="0"/>
            <p:nvPr/>
          </p:nvPicPr>
          <p:blipFill rotWithShape="1">
            <a:blip r:embed="rId4">
              <a:alphaModFix/>
            </a:blip>
            <a:srcRect b="0" l="85371" r="2174" t="0"/>
            <a:stretch/>
          </p:blipFill>
          <p:spPr>
            <a:xfrm>
              <a:off x="995800" y="3547988"/>
              <a:ext cx="370326" cy="100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7" name="Google Shape;3197;p23"/>
            <p:cNvPicPr preferRelativeResize="0"/>
            <p:nvPr/>
          </p:nvPicPr>
          <p:blipFill rotWithShape="1">
            <a:blip r:embed="rId4">
              <a:alphaModFix/>
            </a:blip>
            <a:srcRect b="0" l="35083" r="55031" t="0"/>
            <a:stretch/>
          </p:blipFill>
          <p:spPr>
            <a:xfrm>
              <a:off x="2174762" y="3223250"/>
              <a:ext cx="293926" cy="100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8" name="Google Shape;3198;p23"/>
          <p:cNvGrpSpPr/>
          <p:nvPr/>
        </p:nvGrpSpPr>
        <p:grpSpPr>
          <a:xfrm>
            <a:off x="2640900" y="3223013"/>
            <a:ext cx="1394100" cy="1731975"/>
            <a:chOff x="2741200" y="2848538"/>
            <a:chExt cx="1394100" cy="1731975"/>
          </a:xfrm>
        </p:grpSpPr>
        <p:pic>
          <p:nvPicPr>
            <p:cNvPr id="3199" name="Google Shape;319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64515" y="2918920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0" name="Google Shape;320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97915" y="2918920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1" name="Google Shape;3201;p23"/>
            <p:cNvSpPr txBox="1"/>
            <p:nvPr/>
          </p:nvSpPr>
          <p:spPr>
            <a:xfrm>
              <a:off x="3631738" y="3398188"/>
              <a:ext cx="435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...</a:t>
              </a:r>
              <a:endParaRPr/>
            </a:p>
          </p:txBody>
        </p:sp>
        <p:pic>
          <p:nvPicPr>
            <p:cNvPr id="3202" name="Google Shape;320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65752" y="33981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3" name="Google Shape;3203;p23"/>
            <p:cNvSpPr/>
            <p:nvPr/>
          </p:nvSpPr>
          <p:spPr>
            <a:xfrm>
              <a:off x="2741200" y="2848538"/>
              <a:ext cx="1394100" cy="1229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04" name="Google Shape;3204;p23"/>
            <p:cNvPicPr preferRelativeResize="0"/>
            <p:nvPr/>
          </p:nvPicPr>
          <p:blipFill rotWithShape="1">
            <a:blip r:embed="rId4">
              <a:alphaModFix/>
            </a:blip>
            <a:srcRect b="0" l="11451" r="78662" t="0"/>
            <a:stretch/>
          </p:blipFill>
          <p:spPr>
            <a:xfrm>
              <a:off x="3772800" y="3313325"/>
              <a:ext cx="293949" cy="10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5" name="Google Shape;3205;p23"/>
            <p:cNvPicPr preferRelativeResize="0"/>
            <p:nvPr/>
          </p:nvPicPr>
          <p:blipFill rotWithShape="1">
            <a:blip r:embed="rId4">
              <a:alphaModFix/>
            </a:blip>
            <a:srcRect b="0" l="53985" r="35102" t="0"/>
            <a:stretch/>
          </p:blipFill>
          <p:spPr>
            <a:xfrm>
              <a:off x="2820049" y="3580013"/>
              <a:ext cx="324449" cy="1000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6" name="Google Shape;3206;p23"/>
          <p:cNvSpPr txBox="1"/>
          <p:nvPr/>
        </p:nvSpPr>
        <p:spPr>
          <a:xfrm>
            <a:off x="6761400" y="2854933"/>
            <a:ext cx="1077900" cy="4020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55&lt;=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207" name="Google Shape;3207;p23"/>
          <p:cNvSpPr txBox="1"/>
          <p:nvPr/>
        </p:nvSpPr>
        <p:spPr>
          <a:xfrm>
            <a:off x="5096650" y="2854933"/>
            <a:ext cx="1077900" cy="4020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25-44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3208" name="Google Shape;3208;p23"/>
          <p:cNvGrpSpPr/>
          <p:nvPr/>
        </p:nvGrpSpPr>
        <p:grpSpPr>
          <a:xfrm>
            <a:off x="6603300" y="3086738"/>
            <a:ext cx="1574026" cy="1772225"/>
            <a:chOff x="6703600" y="2712263"/>
            <a:chExt cx="1574026" cy="1772225"/>
          </a:xfrm>
        </p:grpSpPr>
        <p:pic>
          <p:nvPicPr>
            <p:cNvPr id="3209" name="Google Shape;320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26915" y="2918920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0" name="Google Shape;321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60315" y="2918920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1" name="Google Shape;3211;p23"/>
            <p:cNvSpPr txBox="1"/>
            <p:nvPr/>
          </p:nvSpPr>
          <p:spPr>
            <a:xfrm>
              <a:off x="7594138" y="3398188"/>
              <a:ext cx="435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...</a:t>
              </a:r>
              <a:endParaRPr/>
            </a:p>
          </p:txBody>
        </p:sp>
        <p:pic>
          <p:nvPicPr>
            <p:cNvPr id="3212" name="Google Shape;321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28152" y="33981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3" name="Google Shape;3213;p23"/>
            <p:cNvSpPr/>
            <p:nvPr/>
          </p:nvSpPr>
          <p:spPr>
            <a:xfrm>
              <a:off x="6703600" y="2848538"/>
              <a:ext cx="1394100" cy="1229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14" name="Google Shape;3214;p23"/>
            <p:cNvPicPr preferRelativeResize="0"/>
            <p:nvPr/>
          </p:nvPicPr>
          <p:blipFill rotWithShape="1">
            <a:blip r:embed="rId4">
              <a:alphaModFix/>
            </a:blip>
            <a:srcRect b="0" l="85371" r="2174" t="0"/>
            <a:stretch/>
          </p:blipFill>
          <p:spPr>
            <a:xfrm>
              <a:off x="7907300" y="2712263"/>
              <a:ext cx="370326" cy="100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5" name="Google Shape;3215;p23"/>
            <p:cNvPicPr preferRelativeResize="0"/>
            <p:nvPr/>
          </p:nvPicPr>
          <p:blipFill rotWithShape="1">
            <a:blip r:embed="rId4">
              <a:alphaModFix/>
            </a:blip>
            <a:srcRect b="0" l="11451" r="78662" t="0"/>
            <a:stretch/>
          </p:blipFill>
          <p:spPr>
            <a:xfrm>
              <a:off x="6766950" y="3483988"/>
              <a:ext cx="293949" cy="100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6" name="Google Shape;3216;p23"/>
          <p:cNvGrpSpPr/>
          <p:nvPr/>
        </p:nvGrpSpPr>
        <p:grpSpPr>
          <a:xfrm>
            <a:off x="4857511" y="3223013"/>
            <a:ext cx="1549477" cy="1699950"/>
            <a:chOff x="4957811" y="2848538"/>
            <a:chExt cx="1549477" cy="1699950"/>
          </a:xfrm>
        </p:grpSpPr>
        <p:pic>
          <p:nvPicPr>
            <p:cNvPr id="3217" name="Google Shape;321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42577" y="29409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8" name="Google Shape;321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75977" y="29409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9" name="Google Shape;3219;p23"/>
            <p:cNvSpPr txBox="1"/>
            <p:nvPr/>
          </p:nvSpPr>
          <p:spPr>
            <a:xfrm>
              <a:off x="5860163" y="3398188"/>
              <a:ext cx="435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...</a:t>
              </a: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>
              <a:off x="5038850" y="2848538"/>
              <a:ext cx="1394100" cy="1229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21" name="Google Shape;322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4977" y="33981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2" name="Google Shape;3222;p23"/>
            <p:cNvPicPr preferRelativeResize="0"/>
            <p:nvPr/>
          </p:nvPicPr>
          <p:blipFill rotWithShape="1">
            <a:blip r:embed="rId4">
              <a:alphaModFix/>
            </a:blip>
            <a:srcRect b="0" l="35083" r="55031" t="0"/>
            <a:stretch/>
          </p:blipFill>
          <p:spPr>
            <a:xfrm>
              <a:off x="6213362" y="3313325"/>
              <a:ext cx="293926" cy="10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3" name="Google Shape;3223;p23"/>
            <p:cNvPicPr preferRelativeResize="0"/>
            <p:nvPr/>
          </p:nvPicPr>
          <p:blipFill rotWithShape="1">
            <a:blip r:embed="rId4">
              <a:alphaModFix/>
            </a:blip>
            <a:srcRect b="0" l="53985" r="35102" t="0"/>
            <a:stretch/>
          </p:blipFill>
          <p:spPr>
            <a:xfrm>
              <a:off x="4957811" y="3547988"/>
              <a:ext cx="324449" cy="1000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24" name="Google Shape;32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225" y="179075"/>
            <a:ext cx="1077900" cy="999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24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Styles in conjunction and their dependency </a:t>
            </a:r>
            <a:endParaRPr/>
          </a:p>
        </p:txBody>
      </p:sp>
      <p:sp>
        <p:nvSpPr>
          <p:cNvPr id="3230" name="Google Shape;3230;p2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1" name="Google Shape;3231;p24"/>
          <p:cNvSpPr/>
          <p:nvPr/>
        </p:nvSpPr>
        <p:spPr>
          <a:xfrm>
            <a:off x="316050" y="1167100"/>
            <a:ext cx="8151600" cy="770400"/>
          </a:xfrm>
          <a:prstGeom prst="roundRect">
            <a:avLst>
              <a:gd fmla="val 16667" name="adj"/>
            </a:avLst>
          </a:prstGeom>
          <a:solidFill>
            <a:srgbClr val="D3EBD5">
              <a:alpha val="62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Collect </a:t>
            </a:r>
            <a:r>
              <a:rPr b="1"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six </a:t>
            </a:r>
            <a:r>
              <a:rPr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types of group characteristics </a:t>
            </a:r>
            <a:r>
              <a:rPr b="1"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in conjunction</a:t>
            </a:r>
            <a:r>
              <a:rPr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2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32" name="Google Shape;3232;p24"/>
          <p:cNvSpPr txBox="1"/>
          <p:nvPr>
            <p:ph idx="4294967295" type="body"/>
          </p:nvPr>
        </p:nvSpPr>
        <p:spPr>
          <a:xfrm>
            <a:off x="3161663" y="21364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Age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&lt;12, 12-17, 18-24, 25-34, 35-44, 45-54, 55-74, &gt;=75</a:t>
            </a:r>
            <a:endParaRPr sz="1200"/>
          </a:p>
        </p:txBody>
      </p:sp>
      <p:sp>
        <p:nvSpPr>
          <p:cNvPr id="3233" name="Google Shape;3233;p24"/>
          <p:cNvSpPr txBox="1"/>
          <p:nvPr>
            <p:ph idx="4294967295" type="body"/>
          </p:nvPr>
        </p:nvSpPr>
        <p:spPr>
          <a:xfrm>
            <a:off x="5300225" y="2136475"/>
            <a:ext cx="26931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Education Level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Associate, TechTraining, NoSchool, HighSchool/NoDiploma, Bacherlor, Master, Doctorate, NoDegree, HighSchool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34" name="Google Shape;3234;p24"/>
          <p:cNvSpPr txBox="1"/>
          <p:nvPr>
            <p:ph idx="1" type="body"/>
          </p:nvPr>
        </p:nvSpPr>
        <p:spPr>
          <a:xfrm>
            <a:off x="876350" y="3355675"/>
            <a:ext cx="22851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Ethnicity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Caucasian, Hispanic/Latino, MiddleEastern, SouthAsian, NativeAmerican, Pacific- Islander, CentralAsian, African, EastAsian, Other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35" name="Google Shape;3235;p24"/>
          <p:cNvSpPr txBox="1"/>
          <p:nvPr>
            <p:ph idx="4294967295" type="body"/>
          </p:nvPr>
        </p:nvSpPr>
        <p:spPr>
          <a:xfrm>
            <a:off x="876350" y="2171500"/>
            <a:ext cx="2179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Country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USA, UK</a:t>
            </a:r>
            <a:endParaRPr sz="1200"/>
          </a:p>
        </p:txBody>
      </p:sp>
      <p:sp>
        <p:nvSpPr>
          <p:cNvPr id="3236" name="Google Shape;3236;p24"/>
          <p:cNvSpPr txBox="1"/>
          <p:nvPr>
            <p:ph idx="4294967295" type="body"/>
          </p:nvPr>
        </p:nvSpPr>
        <p:spPr>
          <a:xfrm>
            <a:off x="5300225" y="3409900"/>
            <a:ext cx="2179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Political View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Centrist, LeftWing, RightWing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37" name="Google Shape;3237;p24"/>
          <p:cNvSpPr txBox="1"/>
          <p:nvPr>
            <p:ph idx="4294967295" type="body"/>
          </p:nvPr>
        </p:nvSpPr>
        <p:spPr>
          <a:xfrm>
            <a:off x="3092784" y="3409900"/>
            <a:ext cx="2485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Gender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Femail, Male,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Non-Binary/Third-Gender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25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for Collecting Style Language Dataset</a:t>
            </a:r>
            <a:endParaRPr/>
          </a:p>
        </p:txBody>
      </p:sp>
      <p:sp>
        <p:nvSpPr>
          <p:cNvPr id="3243" name="Google Shape;3243;p25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(1) Too broad categories of styles and lack of its definition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(2) Styles in conjunction and their dependency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(3) Lack of parallel text causes semantic drift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2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5" name="Google Shape;3245;p25"/>
          <p:cNvSpPr txBox="1"/>
          <p:nvPr/>
        </p:nvSpPr>
        <p:spPr>
          <a:xfrm>
            <a:off x="158700" y="2753075"/>
            <a:ext cx="7949700" cy="19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When transfering one style to another, the output meaning can drift away from the original one called </a:t>
            </a:r>
            <a:r>
              <a:rPr i="1"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semantic drift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.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Without parallel text, it’s difficult to develop a system that can appropriately learn stylistic variation and even evaluate it.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“Unsupervised” vs “Supervised” style transfer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26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the meaning and collect different styles of text</a:t>
            </a:r>
            <a:endParaRPr/>
          </a:p>
        </p:txBody>
      </p:sp>
      <p:sp>
        <p:nvSpPr>
          <p:cNvPr id="3251" name="Google Shape;3251;p2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2" name="Google Shape;3252;p26"/>
          <p:cNvGrpSpPr/>
          <p:nvPr/>
        </p:nvGrpSpPr>
        <p:grpSpPr>
          <a:xfrm>
            <a:off x="2324625" y="1117825"/>
            <a:ext cx="4344752" cy="2325638"/>
            <a:chOff x="2324625" y="1117825"/>
            <a:chExt cx="4344752" cy="2325638"/>
          </a:xfrm>
        </p:grpSpPr>
        <p:pic>
          <p:nvPicPr>
            <p:cNvPr id="3253" name="Google Shape;3253;p26"/>
            <p:cNvPicPr preferRelativeResize="0"/>
            <p:nvPr/>
          </p:nvPicPr>
          <p:blipFill rotWithShape="1">
            <a:blip r:embed="rId3">
              <a:alphaModFix/>
            </a:blip>
            <a:srcRect b="0" l="85371" r="2174" t="0"/>
            <a:stretch/>
          </p:blipFill>
          <p:spPr>
            <a:xfrm>
              <a:off x="2324625" y="2442963"/>
              <a:ext cx="370326" cy="100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4" name="Google Shape;325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28202" y="193614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5" name="Google Shape;3255;p26"/>
            <p:cNvPicPr preferRelativeResize="0"/>
            <p:nvPr/>
          </p:nvPicPr>
          <p:blipFill rotWithShape="1">
            <a:blip r:embed="rId3">
              <a:alphaModFix/>
            </a:blip>
            <a:srcRect b="0" l="53985" r="35102" t="0"/>
            <a:stretch/>
          </p:blipFill>
          <p:spPr>
            <a:xfrm>
              <a:off x="3665224" y="2442950"/>
              <a:ext cx="324449" cy="10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6" name="Google Shape;3256;p26"/>
            <p:cNvPicPr preferRelativeResize="0"/>
            <p:nvPr/>
          </p:nvPicPr>
          <p:blipFill rotWithShape="1">
            <a:blip r:embed="rId3">
              <a:alphaModFix/>
            </a:blip>
            <a:srcRect b="0" l="11451" r="78662" t="0"/>
            <a:stretch/>
          </p:blipFill>
          <p:spPr>
            <a:xfrm>
              <a:off x="4883750" y="2442950"/>
              <a:ext cx="293949" cy="10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7" name="Google Shape;3257;p26"/>
            <p:cNvPicPr preferRelativeResize="0"/>
            <p:nvPr/>
          </p:nvPicPr>
          <p:blipFill rotWithShape="1">
            <a:blip r:embed="rId3">
              <a:alphaModFix/>
            </a:blip>
            <a:srcRect b="0" l="35083" r="55031" t="0"/>
            <a:stretch/>
          </p:blipFill>
          <p:spPr>
            <a:xfrm>
              <a:off x="6013512" y="2442963"/>
              <a:ext cx="293926" cy="10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8" name="Google Shape;3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08427" y="193614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9" name="Google Shape;325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27627" y="193614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0" name="Google Shape;326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70627" y="193614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1" name="Google Shape;3261;p26"/>
            <p:cNvSpPr/>
            <p:nvPr/>
          </p:nvSpPr>
          <p:spPr>
            <a:xfrm>
              <a:off x="2535325" y="1117825"/>
              <a:ext cx="3860700" cy="543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rgbClr val="D3EBD5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Context</a:t>
              </a:r>
              <a:endParaRPr>
                <a:solidFill>
                  <a:srgbClr val="D3EBD5"/>
                </a:solidFill>
              </a:endParaRPr>
            </a:p>
          </p:txBody>
        </p:sp>
      </p:grpSp>
      <p:grpSp>
        <p:nvGrpSpPr>
          <p:cNvPr id="3262" name="Google Shape;3262;p26"/>
          <p:cNvGrpSpPr/>
          <p:nvPr/>
        </p:nvGrpSpPr>
        <p:grpSpPr>
          <a:xfrm>
            <a:off x="502175" y="3443445"/>
            <a:ext cx="8035800" cy="1276755"/>
            <a:chOff x="502175" y="3443445"/>
            <a:chExt cx="8035800" cy="1276755"/>
          </a:xfrm>
        </p:grpSpPr>
        <p:sp>
          <p:nvSpPr>
            <p:cNvPr id="3263" name="Google Shape;3263;p26"/>
            <p:cNvSpPr/>
            <p:nvPr/>
          </p:nvSpPr>
          <p:spPr>
            <a:xfrm>
              <a:off x="502175" y="3771900"/>
              <a:ext cx="8035800" cy="948300"/>
            </a:xfrm>
            <a:prstGeom prst="roundRect">
              <a:avLst>
                <a:gd fmla="val 16667" name="adj"/>
              </a:avLst>
            </a:prstGeom>
            <a:solidFill>
              <a:srgbClr val="D3EBD5">
                <a:alpha val="62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Fix the denotation and then parallely collect connotations</a:t>
              </a:r>
              <a:r>
                <a:rPr lang="en" sz="22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</a:t>
              </a:r>
              <a:endParaRPr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from people with different personas.</a:t>
              </a:r>
              <a:endParaRPr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pic>
          <p:nvPicPr>
            <p:cNvPr id="3264" name="Google Shape;326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127" y="344344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5" name="Google Shape;326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66502" y="344344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6" name="Google Shape;326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74152" y="344344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7" name="Google Shape;3267;p26"/>
            <p:cNvSpPr/>
            <p:nvPr/>
          </p:nvSpPr>
          <p:spPr>
            <a:xfrm>
              <a:off x="2243350" y="3615250"/>
              <a:ext cx="783600" cy="3276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D3EBD5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Context</a:t>
              </a:r>
              <a:endParaRPr sz="1100">
                <a:solidFill>
                  <a:srgbClr val="D3EBD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p27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Denotation</a:t>
            </a:r>
            <a:endParaRPr/>
          </a:p>
        </p:txBody>
      </p:sp>
      <p:sp>
        <p:nvSpPr>
          <p:cNvPr id="3273" name="Google Shape;3273;p27"/>
          <p:cNvSpPr txBox="1"/>
          <p:nvPr>
            <p:ph idx="1" type="body"/>
          </p:nvPr>
        </p:nvSpPr>
        <p:spPr>
          <a:xfrm>
            <a:off x="176100" y="9657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meaning of “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North Korea</a:t>
            </a:r>
            <a:r>
              <a:rPr lang="en"/>
              <a:t>” ?</a:t>
            </a:r>
            <a:endParaRPr/>
          </a:p>
        </p:txBody>
      </p:sp>
      <p:sp>
        <p:nvSpPr>
          <p:cNvPr id="3274" name="Google Shape;3274;p2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5" name="Google Shape;3275;p27"/>
          <p:cNvSpPr txBox="1"/>
          <p:nvPr>
            <p:ph idx="1" type="body"/>
          </p:nvPr>
        </p:nvSpPr>
        <p:spPr>
          <a:xfrm>
            <a:off x="108700" y="4121650"/>
            <a:ext cx="8360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Denotation</a:t>
            </a:r>
            <a:r>
              <a:rPr lang="en"/>
              <a:t>: Literal, explicit, and factual meaning of a thing</a:t>
            </a:r>
            <a:endParaRPr/>
          </a:p>
        </p:txBody>
      </p:sp>
      <p:grpSp>
        <p:nvGrpSpPr>
          <p:cNvPr id="3276" name="Google Shape;3276;p27"/>
          <p:cNvGrpSpPr/>
          <p:nvPr/>
        </p:nvGrpSpPr>
        <p:grpSpPr>
          <a:xfrm>
            <a:off x="640225" y="1679000"/>
            <a:ext cx="3813000" cy="2413025"/>
            <a:chOff x="640225" y="1679000"/>
            <a:chExt cx="3813000" cy="2413025"/>
          </a:xfrm>
        </p:grpSpPr>
        <p:sp>
          <p:nvSpPr>
            <p:cNvPr id="3277" name="Google Shape;3277;p27"/>
            <p:cNvSpPr txBox="1"/>
            <p:nvPr/>
          </p:nvSpPr>
          <p:spPr>
            <a:xfrm>
              <a:off x="640225" y="3797725"/>
              <a:ext cx="3813000" cy="29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chemeClr val="hlink"/>
                  </a:solidFill>
                  <a:hlinkClick r:id="rId3"/>
                </a:rPr>
                <a:t>https://en.wikipedia.org/wiki/North_Korea</a:t>
              </a:r>
              <a:endParaRPr/>
            </a:p>
          </p:txBody>
        </p:sp>
        <p:pic>
          <p:nvPicPr>
            <p:cNvPr id="3278" name="Google Shape;327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31350" y="1679000"/>
              <a:ext cx="2756100" cy="208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9" name="Google Shape;3279;p27"/>
          <p:cNvGrpSpPr/>
          <p:nvPr/>
        </p:nvGrpSpPr>
        <p:grpSpPr>
          <a:xfrm>
            <a:off x="4428701" y="1842224"/>
            <a:ext cx="3541149" cy="2322401"/>
            <a:chOff x="4428701" y="1842224"/>
            <a:chExt cx="3541149" cy="2322401"/>
          </a:xfrm>
        </p:grpSpPr>
        <p:sp>
          <p:nvSpPr>
            <p:cNvPr id="3280" name="Google Shape;3280;p27"/>
            <p:cNvSpPr txBox="1"/>
            <p:nvPr/>
          </p:nvSpPr>
          <p:spPr>
            <a:xfrm>
              <a:off x="4516425" y="3807025"/>
              <a:ext cx="33657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chemeClr val="hlink"/>
                  </a:solidFill>
                  <a:hlinkClick r:id="rId5"/>
                </a:rPr>
                <a:t>google.com/search?q=north+korea</a:t>
              </a:r>
              <a:endParaRPr/>
            </a:p>
          </p:txBody>
        </p:sp>
        <p:pic>
          <p:nvPicPr>
            <p:cNvPr id="3281" name="Google Shape;328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28701" y="1842224"/>
              <a:ext cx="3541149" cy="20278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p28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Connotations</a:t>
            </a:r>
            <a:endParaRPr/>
          </a:p>
        </p:txBody>
      </p:sp>
      <p:sp>
        <p:nvSpPr>
          <p:cNvPr id="3287" name="Google Shape;3287;p2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8" name="Google Shape;3288;p28"/>
          <p:cNvSpPr txBox="1"/>
          <p:nvPr>
            <p:ph idx="1" type="body"/>
          </p:nvPr>
        </p:nvSpPr>
        <p:spPr>
          <a:xfrm>
            <a:off x="176100" y="965700"/>
            <a:ext cx="79497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meaning of “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North Korea</a:t>
            </a:r>
            <a:r>
              <a:rPr lang="en"/>
              <a:t>” ?</a:t>
            </a:r>
            <a:endParaRPr/>
          </a:p>
        </p:txBody>
      </p:sp>
      <p:sp>
        <p:nvSpPr>
          <p:cNvPr id="3289" name="Google Shape;3289;p28"/>
          <p:cNvSpPr txBox="1"/>
          <p:nvPr>
            <p:ph idx="1" type="body"/>
          </p:nvPr>
        </p:nvSpPr>
        <p:spPr>
          <a:xfrm>
            <a:off x="108700" y="3816850"/>
            <a:ext cx="8360700" cy="10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Connotation</a:t>
            </a:r>
            <a:r>
              <a:rPr lang="en"/>
              <a:t>: Figurative and implicit meaning</a:t>
            </a:r>
            <a:endParaRPr/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Subjective meanings by </a:t>
            </a:r>
            <a:r>
              <a:rPr i="1" lang="en"/>
              <a:t>personal/cultural/social </a:t>
            </a:r>
            <a:r>
              <a:rPr lang="en"/>
              <a:t>context</a:t>
            </a:r>
            <a:endParaRPr/>
          </a:p>
        </p:txBody>
      </p:sp>
      <p:grpSp>
        <p:nvGrpSpPr>
          <p:cNvPr id="3290" name="Google Shape;3290;p28"/>
          <p:cNvGrpSpPr/>
          <p:nvPr/>
        </p:nvGrpSpPr>
        <p:grpSpPr>
          <a:xfrm>
            <a:off x="1307400" y="1630350"/>
            <a:ext cx="2591688" cy="2294725"/>
            <a:chOff x="1307400" y="1630350"/>
            <a:chExt cx="2591688" cy="2294725"/>
          </a:xfrm>
        </p:grpSpPr>
        <p:grpSp>
          <p:nvGrpSpPr>
            <p:cNvPr id="3291" name="Google Shape;3291;p28"/>
            <p:cNvGrpSpPr/>
            <p:nvPr/>
          </p:nvGrpSpPr>
          <p:grpSpPr>
            <a:xfrm>
              <a:off x="1307400" y="2529300"/>
              <a:ext cx="2591688" cy="1250988"/>
              <a:chOff x="1307400" y="2529300"/>
              <a:chExt cx="2591688" cy="1250988"/>
            </a:xfrm>
          </p:grpSpPr>
          <p:sp>
            <p:nvSpPr>
              <p:cNvPr id="3292" name="Google Shape;3292;p28"/>
              <p:cNvSpPr txBox="1"/>
              <p:nvPr/>
            </p:nvSpPr>
            <p:spPr>
              <a:xfrm>
                <a:off x="1307400" y="2529300"/>
                <a:ext cx="871500" cy="3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Person 1</a:t>
                </a:r>
                <a:endParaRPr sz="1100"/>
              </a:p>
            </p:txBody>
          </p:sp>
          <p:sp>
            <p:nvSpPr>
              <p:cNvPr id="3293" name="Google Shape;3293;p28"/>
              <p:cNvSpPr txBox="1"/>
              <p:nvPr/>
            </p:nvSpPr>
            <p:spPr>
              <a:xfrm>
                <a:off x="2304588" y="2922888"/>
                <a:ext cx="1594500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=   { Age 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: </a:t>
                </a:r>
                <a:r>
                  <a:rPr b="1" lang="en" sz="1000" u="sng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45-55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,</a:t>
                </a:r>
                <a:endParaRPr b="1" sz="1000" u="sng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       Race 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: </a:t>
                </a:r>
                <a:r>
                  <a:rPr b="1" lang="en" sz="1000" u="sng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Caucasian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,</a:t>
                </a:r>
                <a:endParaRPr b="1" sz="10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       Political view 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: </a:t>
                </a:r>
                <a:r>
                  <a:rPr b="1" lang="en" sz="1000" u="sng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Right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,</a:t>
                </a:r>
                <a:endParaRPr b="1" sz="1000" u="sng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       Education 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: </a:t>
                </a:r>
                <a:r>
                  <a:rPr b="1" lang="en" sz="1000" u="sng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Ph.D.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,</a:t>
                </a:r>
                <a:r>
                  <a:rPr b="1" i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…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}</a:t>
                </a:r>
                <a:endParaRPr b="1" sz="10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</p:txBody>
          </p:sp>
        </p:grpSp>
        <p:pic>
          <p:nvPicPr>
            <p:cNvPr id="3294" name="Google Shape;3294;p28"/>
            <p:cNvPicPr preferRelativeResize="0"/>
            <p:nvPr/>
          </p:nvPicPr>
          <p:blipFill rotWithShape="1">
            <a:blip r:embed="rId3">
              <a:alphaModFix/>
            </a:blip>
            <a:srcRect b="0" l="35083" r="55031" t="0"/>
            <a:stretch/>
          </p:blipFill>
          <p:spPr>
            <a:xfrm>
              <a:off x="1975712" y="2924575"/>
              <a:ext cx="293926" cy="10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5" name="Google Shape;329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69649" y="1630350"/>
              <a:ext cx="1596025" cy="12942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6" name="Google Shape;3296;p28"/>
          <p:cNvGrpSpPr/>
          <p:nvPr/>
        </p:nvGrpSpPr>
        <p:grpSpPr>
          <a:xfrm>
            <a:off x="5053475" y="1630350"/>
            <a:ext cx="2751327" cy="2294725"/>
            <a:chOff x="5053475" y="1630350"/>
            <a:chExt cx="2751327" cy="2294725"/>
          </a:xfrm>
        </p:grpSpPr>
        <p:grpSp>
          <p:nvGrpSpPr>
            <p:cNvPr id="3297" name="Google Shape;3297;p28"/>
            <p:cNvGrpSpPr/>
            <p:nvPr/>
          </p:nvGrpSpPr>
          <p:grpSpPr>
            <a:xfrm>
              <a:off x="5053475" y="2529300"/>
              <a:ext cx="2751327" cy="1251000"/>
              <a:chOff x="5053475" y="2529300"/>
              <a:chExt cx="2751327" cy="1251000"/>
            </a:xfrm>
          </p:grpSpPr>
          <p:sp>
            <p:nvSpPr>
              <p:cNvPr id="3298" name="Google Shape;3298;p28"/>
              <p:cNvSpPr txBox="1"/>
              <p:nvPr/>
            </p:nvSpPr>
            <p:spPr>
              <a:xfrm>
                <a:off x="5053475" y="2529300"/>
                <a:ext cx="871500" cy="3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Person 2</a:t>
                </a:r>
                <a:endParaRPr sz="1100"/>
              </a:p>
            </p:txBody>
          </p:sp>
          <p:sp>
            <p:nvSpPr>
              <p:cNvPr id="3299" name="Google Shape;3299;p28"/>
              <p:cNvSpPr txBox="1"/>
              <p:nvPr/>
            </p:nvSpPr>
            <p:spPr>
              <a:xfrm>
                <a:off x="5962202" y="2922900"/>
                <a:ext cx="1842600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=   { Age 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: </a:t>
                </a:r>
                <a:r>
                  <a:rPr b="1" lang="en" sz="1000" u="sng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25-34 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,</a:t>
                </a:r>
                <a:endParaRPr b="1" sz="1000" u="sng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       Race 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: </a:t>
                </a:r>
                <a:r>
                  <a:rPr b="1" lang="en" sz="1000" u="sng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Asian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,</a:t>
                </a:r>
                <a:endParaRPr b="1" sz="10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       Political view 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: </a:t>
                </a:r>
                <a:r>
                  <a:rPr b="1" lang="en" sz="1000" u="sng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Left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,</a:t>
                </a:r>
                <a:endParaRPr b="1" sz="1000" u="sng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       Education 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: </a:t>
                </a:r>
                <a:r>
                  <a:rPr b="1" lang="en" sz="1000" u="sng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NoDegree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,</a:t>
                </a:r>
                <a:r>
                  <a:rPr b="1" i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…</a:t>
                </a:r>
                <a:r>
                  <a:rPr b="1" lang="en" sz="1000">
                    <a:solidFill>
                      <a:srgbClr val="003B55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 }</a:t>
                </a:r>
                <a:endParaRPr b="1" sz="10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</p:txBody>
          </p:sp>
        </p:grpSp>
        <p:pic>
          <p:nvPicPr>
            <p:cNvPr id="3300" name="Google Shape;3300;p28"/>
            <p:cNvPicPr preferRelativeResize="0"/>
            <p:nvPr/>
          </p:nvPicPr>
          <p:blipFill rotWithShape="1">
            <a:blip r:embed="rId3">
              <a:alphaModFix/>
            </a:blip>
            <a:srcRect b="0" l="11451" r="78662" t="0"/>
            <a:stretch/>
          </p:blipFill>
          <p:spPr>
            <a:xfrm>
              <a:off x="5646525" y="2924575"/>
              <a:ext cx="293949" cy="10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1" name="Google Shape;330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7651" y="1630350"/>
              <a:ext cx="1674198" cy="1294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29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Denotation, Parallelly Collect Connotations</a:t>
            </a:r>
            <a:endParaRPr/>
          </a:p>
        </p:txBody>
      </p:sp>
      <p:sp>
        <p:nvSpPr>
          <p:cNvPr id="3307" name="Google Shape;3307;p2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8" name="Google Shape;3308;p29"/>
          <p:cNvSpPr txBox="1"/>
          <p:nvPr>
            <p:ph idx="1" type="body"/>
          </p:nvPr>
        </p:nvSpPr>
        <p:spPr>
          <a:xfrm>
            <a:off x="108700" y="3816850"/>
            <a:ext cx="83607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People have their own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r>
              <a:rPr lang="en"/>
              <a:t>ersona, and they are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implicitly </a:t>
            </a:r>
            <a:r>
              <a:rPr lang="en"/>
              <a:t>reflected in their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c</a:t>
            </a:r>
            <a:r>
              <a:rPr lang="en"/>
              <a:t>onnotations.</a:t>
            </a:r>
            <a:endParaRPr/>
          </a:p>
        </p:txBody>
      </p:sp>
      <p:pic>
        <p:nvPicPr>
          <p:cNvPr id="3309" name="Google Shape;3309;p29"/>
          <p:cNvPicPr preferRelativeResize="0"/>
          <p:nvPr/>
        </p:nvPicPr>
        <p:blipFill rotWithShape="1">
          <a:blip r:embed="rId3">
            <a:alphaModFix/>
          </a:blip>
          <a:srcRect b="0" l="85371" r="2174" t="0"/>
          <a:stretch/>
        </p:blipFill>
        <p:spPr>
          <a:xfrm>
            <a:off x="2324625" y="2442963"/>
            <a:ext cx="370326" cy="10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0" name="Google Shape;33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202" y="1936145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1" name="Google Shape;3311;p29"/>
          <p:cNvPicPr preferRelativeResize="0"/>
          <p:nvPr/>
        </p:nvPicPr>
        <p:blipFill rotWithShape="1">
          <a:blip r:embed="rId3">
            <a:alphaModFix/>
          </a:blip>
          <a:srcRect b="0" l="53985" r="35102" t="0"/>
          <a:stretch/>
        </p:blipFill>
        <p:spPr>
          <a:xfrm>
            <a:off x="3665224" y="2442950"/>
            <a:ext cx="324449" cy="1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2" name="Google Shape;3312;p29"/>
          <p:cNvPicPr preferRelativeResize="0"/>
          <p:nvPr/>
        </p:nvPicPr>
        <p:blipFill rotWithShape="1">
          <a:blip r:embed="rId3">
            <a:alphaModFix/>
          </a:blip>
          <a:srcRect b="0" l="11451" r="78662" t="0"/>
          <a:stretch/>
        </p:blipFill>
        <p:spPr>
          <a:xfrm>
            <a:off x="4883750" y="2442950"/>
            <a:ext cx="293949" cy="1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3" name="Google Shape;3313;p29"/>
          <p:cNvPicPr preferRelativeResize="0"/>
          <p:nvPr/>
        </p:nvPicPr>
        <p:blipFill rotWithShape="1">
          <a:blip r:embed="rId3">
            <a:alphaModFix/>
          </a:blip>
          <a:srcRect b="0" l="35083" r="55031" t="0"/>
          <a:stretch/>
        </p:blipFill>
        <p:spPr>
          <a:xfrm>
            <a:off x="6013512" y="2385725"/>
            <a:ext cx="293926" cy="1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4" name="Google Shape;33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427" y="1936145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Google Shape;33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627" y="1936145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Google Shape;33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627" y="1936145"/>
            <a:ext cx="398749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7" name="Google Shape;3317;p29"/>
          <p:cNvSpPr/>
          <p:nvPr/>
        </p:nvSpPr>
        <p:spPr>
          <a:xfrm>
            <a:off x="2535325" y="1117825"/>
            <a:ext cx="3860700" cy="543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D3EBD5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Denotation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318" name="Google Shape;3318;p29"/>
          <p:cNvSpPr txBox="1"/>
          <p:nvPr/>
        </p:nvSpPr>
        <p:spPr>
          <a:xfrm>
            <a:off x="2628200" y="31646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P1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19" name="Google Shape;3319;p29"/>
          <p:cNvSpPr txBox="1"/>
          <p:nvPr/>
        </p:nvSpPr>
        <p:spPr>
          <a:xfrm>
            <a:off x="3847400" y="31646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P2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20" name="Google Shape;3320;p29"/>
          <p:cNvSpPr txBox="1"/>
          <p:nvPr/>
        </p:nvSpPr>
        <p:spPr>
          <a:xfrm>
            <a:off x="4990400" y="31646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P3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21" name="Google Shape;3321;p29"/>
          <p:cNvSpPr txBox="1"/>
          <p:nvPr/>
        </p:nvSpPr>
        <p:spPr>
          <a:xfrm>
            <a:off x="6209600" y="31646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P4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22" name="Google Shape;3322;p29"/>
          <p:cNvSpPr txBox="1"/>
          <p:nvPr/>
        </p:nvSpPr>
        <p:spPr>
          <a:xfrm>
            <a:off x="2933000" y="19454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23" name="Google Shape;3323;p29"/>
          <p:cNvSpPr txBox="1"/>
          <p:nvPr/>
        </p:nvSpPr>
        <p:spPr>
          <a:xfrm>
            <a:off x="4228400" y="19454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24" name="Google Shape;3324;p29"/>
          <p:cNvSpPr txBox="1"/>
          <p:nvPr/>
        </p:nvSpPr>
        <p:spPr>
          <a:xfrm>
            <a:off x="5447600" y="19454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25" name="Google Shape;3325;p29"/>
          <p:cNvSpPr txBox="1"/>
          <p:nvPr/>
        </p:nvSpPr>
        <p:spPr>
          <a:xfrm>
            <a:off x="6590600" y="19454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326" name="Google Shape;3326;p29"/>
          <p:cNvGrpSpPr/>
          <p:nvPr/>
        </p:nvGrpSpPr>
        <p:grpSpPr>
          <a:xfrm>
            <a:off x="441504" y="1018975"/>
            <a:ext cx="6227871" cy="740700"/>
            <a:chOff x="362754" y="1488725"/>
            <a:chExt cx="6227871" cy="740700"/>
          </a:xfrm>
        </p:grpSpPr>
        <p:sp>
          <p:nvSpPr>
            <p:cNvPr id="3327" name="Google Shape;3327;p29"/>
            <p:cNvSpPr txBox="1"/>
            <p:nvPr/>
          </p:nvSpPr>
          <p:spPr>
            <a:xfrm>
              <a:off x="362754" y="1590025"/>
              <a:ext cx="2081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Which denotation?</a:t>
              </a:r>
              <a:endParaRPr b="1" sz="24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328" name="Google Shape;3328;p29"/>
            <p:cNvSpPr/>
            <p:nvPr/>
          </p:nvSpPr>
          <p:spPr>
            <a:xfrm>
              <a:off x="2324625" y="1488725"/>
              <a:ext cx="4266000" cy="74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obster"/>
                <a:ea typeface="Lobster"/>
                <a:cs typeface="Lobster"/>
                <a:sym typeface="Lobs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30"/>
          <p:cNvSpPr/>
          <p:nvPr/>
        </p:nvSpPr>
        <p:spPr>
          <a:xfrm>
            <a:off x="5430025" y="1279750"/>
            <a:ext cx="2265000" cy="1461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p30"/>
          <p:cNvSpPr/>
          <p:nvPr/>
        </p:nvSpPr>
        <p:spPr>
          <a:xfrm>
            <a:off x="1437900" y="1430758"/>
            <a:ext cx="2152200" cy="137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30"/>
          <p:cNvSpPr/>
          <p:nvPr/>
        </p:nvSpPr>
        <p:spPr>
          <a:xfrm>
            <a:off x="1407571" y="3172458"/>
            <a:ext cx="2152200" cy="137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6" name="Google Shape;3336;p30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</a:t>
            </a:r>
            <a:r>
              <a:rPr lang="en"/>
              <a:t>Denotation Setting?</a:t>
            </a:r>
            <a:endParaRPr/>
          </a:p>
        </p:txBody>
      </p:sp>
      <p:sp>
        <p:nvSpPr>
          <p:cNvPr id="3337" name="Google Shape;3337;p3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8" name="Google Shape;3338;p30"/>
          <p:cNvSpPr txBox="1"/>
          <p:nvPr/>
        </p:nvSpPr>
        <p:spPr>
          <a:xfrm>
            <a:off x="1754199" y="4497890"/>
            <a:ext cx="14385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Image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39" name="Google Shape;3339;p30"/>
          <p:cNvSpPr txBox="1"/>
          <p:nvPr/>
        </p:nvSpPr>
        <p:spPr>
          <a:xfrm>
            <a:off x="1763225" y="2756190"/>
            <a:ext cx="14385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Text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40" name="Google Shape;3340;p30"/>
          <p:cNvSpPr txBox="1"/>
          <p:nvPr/>
        </p:nvSpPr>
        <p:spPr>
          <a:xfrm>
            <a:off x="1573800" y="1380275"/>
            <a:ext cx="20349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old wooden door was only one way into the courtyard. </a:t>
            </a:r>
            <a:endParaRPr sz="18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341" name="Google Shape;3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104" y="3274315"/>
            <a:ext cx="1980896" cy="117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2" name="Google Shape;3342;p30"/>
          <p:cNvSpPr txBox="1"/>
          <p:nvPr/>
        </p:nvSpPr>
        <p:spPr>
          <a:xfrm>
            <a:off x="5290352" y="2341388"/>
            <a:ext cx="27408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</a:t>
            </a:r>
            <a:r>
              <a:rPr lang="en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ooden, door, courtyard</a:t>
            </a:r>
            <a:endParaRPr sz="12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343" name="Google Shape;3343;p30"/>
          <p:cNvSpPr txBox="1"/>
          <p:nvPr/>
        </p:nvSpPr>
        <p:spPr>
          <a:xfrm>
            <a:off x="151350" y="747725"/>
            <a:ext cx="3211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Case study on denotation setting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344" name="Google Shape;3344;p30"/>
          <p:cNvSpPr txBox="1"/>
          <p:nvPr/>
        </p:nvSpPr>
        <p:spPr>
          <a:xfrm>
            <a:off x="4979925" y="2706988"/>
            <a:ext cx="3146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Image w/keywords</a:t>
            </a:r>
            <a:endParaRPr b="1"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345" name="Google Shape;3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529" y="1332703"/>
            <a:ext cx="1980896" cy="1172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6" name="Google Shape;3346;p30"/>
          <p:cNvGrpSpPr/>
          <p:nvPr/>
        </p:nvGrpSpPr>
        <p:grpSpPr>
          <a:xfrm>
            <a:off x="4976625" y="3172450"/>
            <a:ext cx="3146700" cy="1848762"/>
            <a:chOff x="4671825" y="3020050"/>
            <a:chExt cx="3146700" cy="1848762"/>
          </a:xfrm>
        </p:grpSpPr>
        <p:sp>
          <p:nvSpPr>
            <p:cNvPr id="3347" name="Google Shape;3347;p30"/>
            <p:cNvSpPr txBox="1"/>
            <p:nvPr/>
          </p:nvSpPr>
          <p:spPr>
            <a:xfrm>
              <a:off x="4951198" y="3989507"/>
              <a:ext cx="483600" cy="2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348" name="Google Shape;3348;p30"/>
            <p:cNvSpPr txBox="1"/>
            <p:nvPr/>
          </p:nvSpPr>
          <p:spPr>
            <a:xfrm>
              <a:off x="5310428" y="3892698"/>
              <a:ext cx="598500" cy="2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pic>
          <p:nvPicPr>
            <p:cNvPr id="3349" name="Google Shape;334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46588" y="3628223"/>
              <a:ext cx="902843" cy="87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70502" y="3529024"/>
              <a:ext cx="1091219" cy="883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1" name="Google Shape;335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56280" y="3020050"/>
              <a:ext cx="944755" cy="88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2" name="Google Shape;3352;p30"/>
            <p:cNvSpPr/>
            <p:nvPr/>
          </p:nvSpPr>
          <p:spPr>
            <a:xfrm>
              <a:off x="5281227" y="3117661"/>
              <a:ext cx="2097000" cy="1330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53" name="Google Shape;335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3256" y="3158188"/>
              <a:ext cx="1992972" cy="1067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4" name="Google Shape;3354;p30"/>
            <p:cNvSpPr txBox="1"/>
            <p:nvPr/>
          </p:nvSpPr>
          <p:spPr>
            <a:xfrm>
              <a:off x="4902952" y="4110115"/>
              <a:ext cx="27408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wooden, door, courtyard</a:t>
              </a:r>
              <a:endParaRPr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355" name="Google Shape;3355;p30"/>
            <p:cNvSpPr txBox="1"/>
            <p:nvPr/>
          </p:nvSpPr>
          <p:spPr>
            <a:xfrm>
              <a:off x="4671825" y="4453613"/>
              <a:ext cx="3146700" cy="4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Story( </a:t>
              </a:r>
              <a:r>
                <a:rPr b="1" lang="en" sz="18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Images w/keywords)</a:t>
              </a:r>
              <a:endParaRPr b="1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9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p31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Denotation Setting? 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Text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61" name="Google Shape;3361;p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2" name="Google Shape;3362;p31"/>
          <p:cNvSpPr txBox="1"/>
          <p:nvPr/>
        </p:nvSpPr>
        <p:spPr>
          <a:xfrm>
            <a:off x="151350" y="747725"/>
            <a:ext cx="3211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Case study on denotation setting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363" name="Google Shape;3363;p31"/>
          <p:cNvSpPr/>
          <p:nvPr/>
        </p:nvSpPr>
        <p:spPr>
          <a:xfrm>
            <a:off x="663025" y="3327975"/>
            <a:ext cx="2808300" cy="1245600"/>
          </a:xfrm>
          <a:prstGeom prst="wedgeRoundRectCallout">
            <a:avLst>
              <a:gd fmla="val -52836" name="adj1"/>
              <a:gd fmla="val -3231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old door with wood was the only direction to the courtyard</a:t>
            </a:r>
            <a:endParaRPr sz="1800"/>
          </a:p>
        </p:txBody>
      </p:sp>
      <p:sp>
        <p:nvSpPr>
          <p:cNvPr id="3364" name="Google Shape;3364;p31"/>
          <p:cNvSpPr/>
          <p:nvPr/>
        </p:nvSpPr>
        <p:spPr>
          <a:xfrm>
            <a:off x="3258525" y="1382825"/>
            <a:ext cx="5066700" cy="218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"/>
              <a:buChar char="■"/>
            </a:pP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</a:t>
            </a: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epeat the input text with a little changes of the lexical terms. </a:t>
            </a:r>
            <a:endParaRPr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"/>
              <a:buChar char="■"/>
            </a:pP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Mostly preserves the meaning by </a:t>
            </a: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simple </a:t>
            </a: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paraphrasing, but their personal style does not reflect the variation.</a:t>
            </a:r>
            <a:endParaRPr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65" name="Google Shape;3365;p31"/>
          <p:cNvSpPr txBox="1"/>
          <p:nvPr/>
        </p:nvSpPr>
        <p:spPr>
          <a:xfrm>
            <a:off x="6126223" y="4017275"/>
            <a:ext cx="1260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Style diversity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66" name="Google Shape;3366;p31"/>
          <p:cNvSpPr txBox="1"/>
          <p:nvPr/>
        </p:nvSpPr>
        <p:spPr>
          <a:xfrm>
            <a:off x="3748088" y="4017275"/>
            <a:ext cx="1617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Meaning preservation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67" name="Google Shape;3367;p31"/>
          <p:cNvSpPr txBox="1"/>
          <p:nvPr/>
        </p:nvSpPr>
        <p:spPr>
          <a:xfrm>
            <a:off x="7252163" y="4051175"/>
            <a:ext cx="583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❌</a:t>
            </a:r>
            <a:endParaRPr b="1" sz="1800">
              <a:solidFill>
                <a:srgbClr val="FF9900"/>
              </a:solidFill>
            </a:endParaRPr>
          </a:p>
        </p:txBody>
      </p:sp>
      <p:sp>
        <p:nvSpPr>
          <p:cNvPr id="3368" name="Google Shape;3368;p31"/>
          <p:cNvSpPr txBox="1"/>
          <p:nvPr/>
        </p:nvSpPr>
        <p:spPr>
          <a:xfrm>
            <a:off x="5153313" y="4107125"/>
            <a:ext cx="583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✅</a:t>
            </a:r>
            <a:endParaRPr/>
          </a:p>
        </p:txBody>
      </p:sp>
      <p:sp>
        <p:nvSpPr>
          <p:cNvPr id="3369" name="Google Shape;3369;p31"/>
          <p:cNvSpPr/>
          <p:nvPr/>
        </p:nvSpPr>
        <p:spPr>
          <a:xfrm>
            <a:off x="804550" y="1338413"/>
            <a:ext cx="2362800" cy="1700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31"/>
          <p:cNvSpPr txBox="1"/>
          <p:nvPr/>
        </p:nvSpPr>
        <p:spPr>
          <a:xfrm>
            <a:off x="953750" y="1276013"/>
            <a:ext cx="22338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old wooden door was only one way into the courtyard. </a:t>
            </a:r>
            <a:endParaRPr sz="24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371" name="Google Shape;3371;p31"/>
          <p:cNvPicPr preferRelativeResize="0"/>
          <p:nvPr/>
        </p:nvPicPr>
        <p:blipFill rotWithShape="1">
          <a:blip r:embed="rId3">
            <a:alphaModFix/>
          </a:blip>
          <a:srcRect b="0" l="35083" r="55031" t="0"/>
          <a:stretch/>
        </p:blipFill>
        <p:spPr>
          <a:xfrm>
            <a:off x="287237" y="3773525"/>
            <a:ext cx="293926" cy="1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14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Textual Variation</a:t>
            </a:r>
            <a:r>
              <a:rPr lang="en"/>
              <a:t> with </a:t>
            </a:r>
            <a:r>
              <a:rPr lang="en" u="sng"/>
              <a:t>Persona</a:t>
            </a:r>
            <a:endParaRPr u="sng"/>
          </a:p>
        </p:txBody>
      </p:sp>
      <p:sp>
        <p:nvSpPr>
          <p:cNvPr id="3090" name="Google Shape;3090;p1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91" name="Google Shape;3091;p14"/>
          <p:cNvGrpSpPr/>
          <p:nvPr/>
        </p:nvGrpSpPr>
        <p:grpSpPr>
          <a:xfrm>
            <a:off x="108700" y="412625"/>
            <a:ext cx="8294400" cy="1345800"/>
            <a:chOff x="108700" y="412625"/>
            <a:chExt cx="8294400" cy="1345800"/>
          </a:xfrm>
        </p:grpSpPr>
        <p:sp>
          <p:nvSpPr>
            <p:cNvPr id="3092" name="Google Shape;3092;p14"/>
            <p:cNvSpPr txBox="1"/>
            <p:nvPr/>
          </p:nvSpPr>
          <p:spPr>
            <a:xfrm>
              <a:off x="108700" y="1160225"/>
              <a:ext cx="8294400" cy="5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81000" lvl="0" marL="457200" rtl="0" algn="l">
                <a:lnSpc>
                  <a:spcPct val="15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3B55"/>
                </a:buClr>
                <a:buSzPts val="2400"/>
                <a:buFont typeface="Titillium Web Light"/>
                <a:buChar char="▪"/>
              </a:pP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Do </a:t>
              </a:r>
              <a:r>
                <a:rPr lang="en" sz="2400" u="sng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highly educated</a:t>
              </a: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 people</a:t>
              </a: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 write </a:t>
              </a:r>
              <a:r>
                <a:rPr b="1" lang="en" sz="24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longer</a:t>
              </a: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 sentences </a:t>
              </a:r>
              <a:r>
                <a:rPr lang="en" sz="1200">
                  <a:solidFill>
                    <a:srgbClr val="0B87A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(Bloomfield, 27)</a:t>
              </a: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? </a:t>
              </a:r>
              <a:endPara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t/>
              </a:r>
              <a:endParaRPr sz="2400"/>
            </a:p>
          </p:txBody>
        </p:sp>
        <p:pic>
          <p:nvPicPr>
            <p:cNvPr id="3093" name="Google Shape;309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9200" y="412625"/>
              <a:ext cx="896250" cy="89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4" name="Google Shape;3094;p14"/>
          <p:cNvGrpSpPr/>
          <p:nvPr/>
        </p:nvGrpSpPr>
        <p:grpSpPr>
          <a:xfrm>
            <a:off x="158000" y="2984275"/>
            <a:ext cx="8463000" cy="1810376"/>
            <a:chOff x="158000" y="2984275"/>
            <a:chExt cx="8463000" cy="1810376"/>
          </a:xfrm>
        </p:grpSpPr>
        <p:pic>
          <p:nvPicPr>
            <p:cNvPr id="3095" name="Google Shape;3095;p14"/>
            <p:cNvPicPr preferRelativeResize="0"/>
            <p:nvPr/>
          </p:nvPicPr>
          <p:blipFill rotWithShape="1">
            <a:blip r:embed="rId4">
              <a:alphaModFix/>
            </a:blip>
            <a:srcRect b="0" l="11625" r="78677" t="0"/>
            <a:stretch/>
          </p:blipFill>
          <p:spPr>
            <a:xfrm>
              <a:off x="1428600" y="3679377"/>
              <a:ext cx="386302" cy="111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6" name="Google Shape;3096;p14"/>
            <p:cNvPicPr preferRelativeResize="0"/>
            <p:nvPr/>
          </p:nvPicPr>
          <p:blipFill rotWithShape="1">
            <a:blip r:embed="rId4">
              <a:alphaModFix/>
            </a:blip>
            <a:srcRect b="0" l="85434" r="0" t="0"/>
            <a:stretch/>
          </p:blipFill>
          <p:spPr>
            <a:xfrm>
              <a:off x="1958651" y="3679377"/>
              <a:ext cx="580225" cy="111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7" name="Google Shape;3097;p14"/>
            <p:cNvSpPr txBox="1"/>
            <p:nvPr/>
          </p:nvSpPr>
          <p:spPr>
            <a:xfrm>
              <a:off x="158000" y="2984275"/>
              <a:ext cx="8463000" cy="6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81000" lvl="0" marL="457200" rtl="0" algn="l">
                <a:lnSpc>
                  <a:spcPct val="15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3B55"/>
                </a:buClr>
                <a:buSzPts val="2400"/>
                <a:buFont typeface="Titillium Web Light"/>
                <a:buChar char="▪"/>
              </a:pP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Are </a:t>
              </a:r>
              <a:r>
                <a:rPr lang="en" sz="2400" u="sng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elder </a:t>
              </a: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people likely to use </a:t>
              </a:r>
              <a:r>
                <a:rPr b="1" lang="en" sz="24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lesser anaphora</a:t>
              </a: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 </a:t>
              </a:r>
              <a:r>
                <a:rPr lang="en" sz="1200">
                  <a:solidFill>
                    <a:srgbClr val="0B87A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(Ulatowska et al., 86)</a:t>
              </a:r>
              <a:r>
                <a:rPr lang="en" sz="2400">
                  <a:solidFill>
                    <a:srgbClr val="0B87A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?</a:t>
              </a:r>
              <a:endParaRPr sz="2400">
                <a:solidFill>
                  <a:schemeClr val="dk1"/>
                </a:solidFill>
              </a:endParaRPr>
            </a:p>
          </p:txBody>
        </p:sp>
      </p:grpSp>
      <p:grpSp>
        <p:nvGrpSpPr>
          <p:cNvPr id="3098" name="Google Shape;3098;p14"/>
          <p:cNvGrpSpPr/>
          <p:nvPr/>
        </p:nvGrpSpPr>
        <p:grpSpPr>
          <a:xfrm>
            <a:off x="108700" y="1792675"/>
            <a:ext cx="8625425" cy="1431226"/>
            <a:chOff x="108700" y="1792675"/>
            <a:chExt cx="8625425" cy="1431226"/>
          </a:xfrm>
        </p:grpSpPr>
        <p:pic>
          <p:nvPicPr>
            <p:cNvPr id="3099" name="Google Shape;3099;p14"/>
            <p:cNvPicPr preferRelativeResize="0"/>
            <p:nvPr/>
          </p:nvPicPr>
          <p:blipFill rotWithShape="1">
            <a:blip r:embed="rId5">
              <a:alphaModFix/>
            </a:blip>
            <a:srcRect b="1318" l="5159" r="57072" t="23363"/>
            <a:stretch/>
          </p:blipFill>
          <p:spPr>
            <a:xfrm>
              <a:off x="6693175" y="2366500"/>
              <a:ext cx="910527" cy="8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0" name="Google Shape;3100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52484" y="2366502"/>
              <a:ext cx="1081641" cy="751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1" name="Google Shape;3101;p14"/>
            <p:cNvSpPr txBox="1"/>
            <p:nvPr/>
          </p:nvSpPr>
          <p:spPr>
            <a:xfrm>
              <a:off x="108700" y="1792675"/>
              <a:ext cx="8512200" cy="11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81000" lvl="0" marL="457200" rtl="0" algn="l">
                <a:lnSpc>
                  <a:spcPct val="15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3B55"/>
                </a:buClr>
                <a:buSzPts val="2400"/>
                <a:buFont typeface="Titillium Web Light"/>
                <a:buChar char="▪"/>
              </a:pP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Are </a:t>
              </a:r>
              <a:r>
                <a:rPr lang="en" sz="2400" u="sng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Hispanic &amp; East Asian</a:t>
              </a: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 people more likely to </a:t>
              </a:r>
              <a:r>
                <a:rPr b="1" lang="en" sz="24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drop pronouns</a:t>
              </a: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 </a:t>
              </a:r>
              <a:r>
                <a:rPr lang="en" sz="1200">
                  <a:solidFill>
                    <a:srgbClr val="0B87A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(White, 85) </a:t>
              </a:r>
              <a:r>
                <a:rPr lang="en" sz="24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? </a:t>
              </a:r>
              <a:endPara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5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Google Shape;3376;p32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Denotation Setting? 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Images </a:t>
            </a:r>
            <a:r>
              <a:rPr lang="en"/>
              <a:t>/ 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Story(Images)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77" name="Google Shape;3377;p3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8" name="Google Shape;3378;p32"/>
          <p:cNvSpPr txBox="1"/>
          <p:nvPr/>
        </p:nvSpPr>
        <p:spPr>
          <a:xfrm>
            <a:off x="151350" y="747725"/>
            <a:ext cx="3211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Case study on denotation setting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379" name="Google Shape;3379;p32"/>
          <p:cNvSpPr/>
          <p:nvPr/>
        </p:nvSpPr>
        <p:spPr>
          <a:xfrm>
            <a:off x="3258525" y="1382825"/>
            <a:ext cx="5066700" cy="255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700"/>
              <a:buFont typeface="Titillium Web"/>
              <a:buChar char="■"/>
            </a:pPr>
            <a:r>
              <a:rPr lang="en" sz="17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O</a:t>
            </a:r>
            <a:r>
              <a:rPr lang="en" sz="17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utputs from single image tend to be diverse, but too divergent (i.e. meaning drift)</a:t>
            </a:r>
            <a:endParaRPr sz="17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700"/>
              <a:buFont typeface="Titillium Web"/>
              <a:buChar char="■"/>
            </a:pPr>
            <a:r>
              <a:rPr lang="en" sz="17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 series of consistent images (i.e., a story) helps narrowing down the diversity by grounding it to a specific event.</a:t>
            </a:r>
            <a:endParaRPr sz="17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380" name="Google Shape;3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00" y="1981095"/>
            <a:ext cx="772466" cy="95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1" name="Google Shape;33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880" y="1872905"/>
            <a:ext cx="933638" cy="96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2" name="Google Shape;338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6100" y="1317800"/>
            <a:ext cx="808325" cy="96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3" name="Google Shape;338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690" y="1468458"/>
            <a:ext cx="1705172" cy="1164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84" name="Google Shape;3384;p32"/>
          <p:cNvSpPr/>
          <p:nvPr/>
        </p:nvSpPr>
        <p:spPr>
          <a:xfrm>
            <a:off x="628725" y="3264188"/>
            <a:ext cx="2782200" cy="1200900"/>
          </a:xfrm>
          <a:prstGeom prst="wedgeRoundRectCallout">
            <a:avLst>
              <a:gd fmla="val -51550" name="adj1"/>
              <a:gd fmla="val 63934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old wooden door in the stonewall looks like a portal to a fairy tale.</a:t>
            </a:r>
            <a:endParaRPr sz="1800"/>
          </a:p>
        </p:txBody>
      </p:sp>
      <p:sp>
        <p:nvSpPr>
          <p:cNvPr id="3385" name="Google Shape;3385;p32"/>
          <p:cNvSpPr/>
          <p:nvPr/>
        </p:nvSpPr>
        <p:spPr>
          <a:xfrm>
            <a:off x="1088285" y="1426120"/>
            <a:ext cx="1794300" cy="1248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32"/>
          <p:cNvSpPr txBox="1"/>
          <p:nvPr/>
        </p:nvSpPr>
        <p:spPr>
          <a:xfrm>
            <a:off x="6159700" y="4054600"/>
            <a:ext cx="1300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Style diversity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87" name="Google Shape;3387;p32"/>
          <p:cNvSpPr txBox="1"/>
          <p:nvPr/>
        </p:nvSpPr>
        <p:spPr>
          <a:xfrm>
            <a:off x="3781575" y="4054600"/>
            <a:ext cx="1617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Meaning preservation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88" name="Google Shape;3388;p32"/>
          <p:cNvSpPr txBox="1"/>
          <p:nvPr/>
        </p:nvSpPr>
        <p:spPr>
          <a:xfrm>
            <a:off x="7425600" y="4088500"/>
            <a:ext cx="583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✅</a:t>
            </a:r>
            <a:endParaRPr b="1" sz="1800">
              <a:solidFill>
                <a:srgbClr val="FF9900"/>
              </a:solidFill>
            </a:endParaRPr>
          </a:p>
        </p:txBody>
      </p:sp>
      <p:sp>
        <p:nvSpPr>
          <p:cNvPr id="3389" name="Google Shape;3389;p32"/>
          <p:cNvSpPr txBox="1"/>
          <p:nvPr/>
        </p:nvSpPr>
        <p:spPr>
          <a:xfrm>
            <a:off x="5186800" y="4144450"/>
            <a:ext cx="718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🔺</a:t>
            </a:r>
            <a:endParaRPr sz="2400"/>
          </a:p>
        </p:txBody>
      </p:sp>
      <p:sp>
        <p:nvSpPr>
          <p:cNvPr id="3390" name="Google Shape;3390;p32"/>
          <p:cNvSpPr txBox="1"/>
          <p:nvPr/>
        </p:nvSpPr>
        <p:spPr>
          <a:xfrm>
            <a:off x="3869950" y="4725700"/>
            <a:ext cx="470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Stories with images/text from </a:t>
            </a: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Visual StoryTelling (ViST) dataset </a:t>
            </a:r>
            <a:r>
              <a:rPr lang="en" sz="10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0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Huang et al, 16</a:t>
            </a:r>
            <a:r>
              <a:rPr lang="en" sz="10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).</a:t>
            </a:r>
            <a:endParaRPr sz="1000">
              <a:solidFill>
                <a:srgbClr val="1D1D1B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391" name="Google Shape;3391;p32"/>
          <p:cNvPicPr preferRelativeResize="0"/>
          <p:nvPr/>
        </p:nvPicPr>
        <p:blipFill rotWithShape="1">
          <a:blip r:embed="rId7">
            <a:alphaModFix/>
          </a:blip>
          <a:srcRect b="0" l="35083" r="55031" t="0"/>
          <a:stretch/>
        </p:blipFill>
        <p:spPr>
          <a:xfrm>
            <a:off x="287237" y="3773525"/>
            <a:ext cx="293926" cy="1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33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Denotation Setting? 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Story(Imgs+Keywrds)</a:t>
            </a:r>
            <a:r>
              <a:rPr lang="en"/>
              <a:t> 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97" name="Google Shape;3397;p3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8" name="Google Shape;3398;p33"/>
          <p:cNvSpPr txBox="1"/>
          <p:nvPr/>
        </p:nvSpPr>
        <p:spPr>
          <a:xfrm>
            <a:off x="108700" y="755925"/>
            <a:ext cx="3211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Case study on denotation setting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399" name="Google Shape;3399;p33"/>
          <p:cNvSpPr/>
          <p:nvPr/>
        </p:nvSpPr>
        <p:spPr>
          <a:xfrm>
            <a:off x="3237350" y="1355725"/>
            <a:ext cx="4823100" cy="229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"/>
              <a:buChar char="■"/>
            </a:pP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Some keywords help deliver more concrete meaning of content as well as the style diversity.</a:t>
            </a:r>
            <a:endParaRPr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00" name="Google Shape;3400;p33"/>
          <p:cNvSpPr txBox="1"/>
          <p:nvPr/>
        </p:nvSpPr>
        <p:spPr>
          <a:xfrm>
            <a:off x="781704" y="2440149"/>
            <a:ext cx="4137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01" name="Google Shape;3401;p33"/>
          <p:cNvSpPr txBox="1"/>
          <p:nvPr/>
        </p:nvSpPr>
        <p:spPr>
          <a:xfrm>
            <a:off x="1089059" y="2334566"/>
            <a:ext cx="512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02" name="Google Shape;3402;p33"/>
          <p:cNvSpPr txBox="1"/>
          <p:nvPr/>
        </p:nvSpPr>
        <p:spPr>
          <a:xfrm>
            <a:off x="1641077" y="2604275"/>
            <a:ext cx="1919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wooden, door, courtyard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03" name="Google Shape;3403;p33"/>
          <p:cNvSpPr/>
          <p:nvPr/>
        </p:nvSpPr>
        <p:spPr>
          <a:xfrm>
            <a:off x="610850" y="3289200"/>
            <a:ext cx="2949300" cy="1266900"/>
          </a:xfrm>
          <a:prstGeom prst="wedgeRoundRectCallout">
            <a:avLst>
              <a:gd fmla="val -42244" name="adj1"/>
              <a:gd fmla="val 62951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Equally so, he is intrigued by the heavy wooden door in the courtyard.</a:t>
            </a:r>
            <a:endParaRPr sz="1800"/>
          </a:p>
        </p:txBody>
      </p:sp>
      <p:sp>
        <p:nvSpPr>
          <p:cNvPr id="3404" name="Google Shape;3404;p33"/>
          <p:cNvSpPr txBox="1"/>
          <p:nvPr/>
        </p:nvSpPr>
        <p:spPr>
          <a:xfrm>
            <a:off x="6159700" y="3924600"/>
            <a:ext cx="1094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Style diversity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05" name="Google Shape;3405;p33"/>
          <p:cNvSpPr txBox="1"/>
          <p:nvPr/>
        </p:nvSpPr>
        <p:spPr>
          <a:xfrm>
            <a:off x="3781575" y="3924600"/>
            <a:ext cx="1617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Meaning preservation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06" name="Google Shape;3406;p33"/>
          <p:cNvSpPr txBox="1"/>
          <p:nvPr/>
        </p:nvSpPr>
        <p:spPr>
          <a:xfrm>
            <a:off x="7285650" y="3958500"/>
            <a:ext cx="583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✅</a:t>
            </a:r>
            <a:endParaRPr b="1" sz="1800">
              <a:solidFill>
                <a:srgbClr val="FF9900"/>
              </a:solidFill>
            </a:endParaRPr>
          </a:p>
        </p:txBody>
      </p:sp>
      <p:sp>
        <p:nvSpPr>
          <p:cNvPr id="3407" name="Google Shape;3407;p33"/>
          <p:cNvSpPr txBox="1"/>
          <p:nvPr/>
        </p:nvSpPr>
        <p:spPr>
          <a:xfrm>
            <a:off x="5186800" y="4014450"/>
            <a:ext cx="718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✅</a:t>
            </a:r>
            <a:endParaRPr/>
          </a:p>
        </p:txBody>
      </p:sp>
      <p:pic>
        <p:nvPicPr>
          <p:cNvPr id="3408" name="Google Shape;34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00" y="2046120"/>
            <a:ext cx="772466" cy="95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Google Shape;34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780" y="1937930"/>
            <a:ext cx="933638" cy="96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Google Shape;34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5000" y="1382825"/>
            <a:ext cx="808325" cy="96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1" name="Google Shape;341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590" y="1533483"/>
            <a:ext cx="1705172" cy="1164091"/>
          </a:xfrm>
          <a:prstGeom prst="rect">
            <a:avLst/>
          </a:prstGeom>
          <a:noFill/>
          <a:ln>
            <a:noFill/>
          </a:ln>
        </p:spPr>
      </p:pic>
      <p:sp>
        <p:nvSpPr>
          <p:cNvPr id="3412" name="Google Shape;3412;p33"/>
          <p:cNvSpPr/>
          <p:nvPr/>
        </p:nvSpPr>
        <p:spPr>
          <a:xfrm>
            <a:off x="1047185" y="1491145"/>
            <a:ext cx="1794300" cy="1248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33"/>
          <p:cNvSpPr txBox="1"/>
          <p:nvPr/>
        </p:nvSpPr>
        <p:spPr>
          <a:xfrm>
            <a:off x="5263975" y="4716275"/>
            <a:ext cx="3097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Keywords are extracted using RAKE </a:t>
            </a:r>
            <a:r>
              <a:rPr lang="en" sz="10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0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Rose et al, 10</a:t>
            </a:r>
            <a:r>
              <a:rPr lang="en" sz="10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414" name="Google Shape;3414;p33"/>
          <p:cNvPicPr preferRelativeResize="0"/>
          <p:nvPr/>
        </p:nvPicPr>
        <p:blipFill rotWithShape="1">
          <a:blip r:embed="rId7">
            <a:alphaModFix/>
          </a:blip>
          <a:srcRect b="0" l="35083" r="55031" t="0"/>
          <a:stretch/>
        </p:blipFill>
        <p:spPr>
          <a:xfrm>
            <a:off x="287237" y="3773525"/>
            <a:ext cx="293926" cy="1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p34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Denotation, Parallelly Collect Connotations</a:t>
            </a:r>
            <a:endParaRPr/>
          </a:p>
        </p:txBody>
      </p:sp>
      <p:sp>
        <p:nvSpPr>
          <p:cNvPr id="3420" name="Google Shape;3420;p3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21" name="Google Shape;3421;p34"/>
          <p:cNvGrpSpPr/>
          <p:nvPr/>
        </p:nvGrpSpPr>
        <p:grpSpPr>
          <a:xfrm>
            <a:off x="3613225" y="1115450"/>
            <a:ext cx="5739100" cy="2688350"/>
            <a:chOff x="3613225" y="1115450"/>
            <a:chExt cx="5739100" cy="2688350"/>
          </a:xfrm>
        </p:grpSpPr>
        <p:grpSp>
          <p:nvGrpSpPr>
            <p:cNvPr id="3422" name="Google Shape;3422;p34"/>
            <p:cNvGrpSpPr/>
            <p:nvPr/>
          </p:nvGrpSpPr>
          <p:grpSpPr>
            <a:xfrm>
              <a:off x="3613225" y="1192800"/>
              <a:ext cx="2018700" cy="2611000"/>
              <a:chOff x="4146625" y="659400"/>
              <a:chExt cx="2018700" cy="2611000"/>
            </a:xfrm>
          </p:grpSpPr>
          <p:sp>
            <p:nvSpPr>
              <p:cNvPr id="3423" name="Google Shape;3423;p34"/>
              <p:cNvSpPr txBox="1"/>
              <p:nvPr/>
            </p:nvSpPr>
            <p:spPr>
              <a:xfrm>
                <a:off x="4146625" y="659400"/>
                <a:ext cx="2018700" cy="51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rgbClr val="003B55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Meaning </a:t>
                </a:r>
                <a:endParaRPr b="1" sz="24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indent="0" lvl="0" marL="0" rtl="0" algn="ctr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rgbClr val="003B55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preservation</a:t>
                </a:r>
                <a:endParaRPr b="1" sz="24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3424" name="Google Shape;3424;p34"/>
              <p:cNvSpPr/>
              <p:nvPr/>
            </p:nvSpPr>
            <p:spPr>
              <a:xfrm>
                <a:off x="5060500" y="1280800"/>
                <a:ext cx="953100" cy="1989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00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obster"/>
                  <a:ea typeface="Lobster"/>
                  <a:cs typeface="Lobster"/>
                  <a:sym typeface="Lobster"/>
                </a:endParaRPr>
              </a:p>
            </p:txBody>
          </p:sp>
        </p:grpSp>
        <p:sp>
          <p:nvSpPr>
            <p:cNvPr id="3425" name="Google Shape;3425;p34"/>
            <p:cNvSpPr txBox="1"/>
            <p:nvPr/>
          </p:nvSpPr>
          <p:spPr>
            <a:xfrm>
              <a:off x="5595125" y="1115450"/>
              <a:ext cx="37572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Semantic similarity of the output with the reference</a:t>
              </a:r>
              <a:endParaRPr sz="1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- </a:t>
              </a:r>
              <a:r>
                <a:rPr b="1" lang="en" sz="10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METEOR </a:t>
              </a:r>
              <a:r>
                <a:rPr lang="en" sz="1000">
                  <a:solidFill>
                    <a:srgbClr val="0B87A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(</a:t>
              </a:r>
              <a:r>
                <a:rPr lang="en" sz="1000">
                  <a:solidFill>
                    <a:srgbClr val="0B87A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Banerjee &amp; Lavie, 05</a:t>
              </a:r>
              <a:r>
                <a:rPr lang="en" sz="1000">
                  <a:solidFill>
                    <a:srgbClr val="0B87A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)</a:t>
              </a:r>
              <a:r>
                <a:rPr lang="en" sz="10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</a:t>
              </a:r>
              <a:endParaRPr sz="1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- VectorExtrema </a:t>
              </a:r>
              <a:r>
                <a:rPr lang="en" sz="1000">
                  <a:solidFill>
                    <a:srgbClr val="0B87A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(</a:t>
              </a:r>
              <a:r>
                <a:rPr lang="en" sz="1000">
                  <a:solidFill>
                    <a:srgbClr val="0B87A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Liu et al., 16)</a:t>
              </a:r>
              <a:endParaRPr sz="1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426" name="Google Shape;3426;p34"/>
          <p:cNvGrpSpPr/>
          <p:nvPr/>
        </p:nvGrpSpPr>
        <p:grpSpPr>
          <a:xfrm>
            <a:off x="1209325" y="3006775"/>
            <a:ext cx="7899475" cy="1253575"/>
            <a:chOff x="1209325" y="3006775"/>
            <a:chExt cx="7899475" cy="1253575"/>
          </a:xfrm>
        </p:grpSpPr>
        <p:grpSp>
          <p:nvGrpSpPr>
            <p:cNvPr id="3427" name="Google Shape;3427;p34"/>
            <p:cNvGrpSpPr/>
            <p:nvPr/>
          </p:nvGrpSpPr>
          <p:grpSpPr>
            <a:xfrm>
              <a:off x="1209325" y="3006775"/>
              <a:ext cx="7253025" cy="615600"/>
              <a:chOff x="963113" y="2304000"/>
              <a:chExt cx="7253025" cy="615600"/>
            </a:xfrm>
          </p:grpSpPr>
          <p:sp>
            <p:nvSpPr>
              <p:cNvPr id="3428" name="Google Shape;3428;p34"/>
              <p:cNvSpPr txBox="1"/>
              <p:nvPr/>
            </p:nvSpPr>
            <p:spPr>
              <a:xfrm>
                <a:off x="6592238" y="2391375"/>
                <a:ext cx="1623900" cy="51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rgbClr val="003B55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Style diversity</a:t>
                </a:r>
                <a:endParaRPr b="1" sz="24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3429" name="Google Shape;3429;p34"/>
              <p:cNvSpPr/>
              <p:nvPr/>
            </p:nvSpPr>
            <p:spPr>
              <a:xfrm>
                <a:off x="963113" y="2304000"/>
                <a:ext cx="5729100" cy="615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00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obster"/>
                  <a:ea typeface="Lobster"/>
                  <a:cs typeface="Lobster"/>
                  <a:sym typeface="Lobster"/>
                </a:endParaRPr>
              </a:p>
            </p:txBody>
          </p:sp>
        </p:grpSp>
        <p:sp>
          <p:nvSpPr>
            <p:cNvPr id="3430" name="Google Shape;3430;p34"/>
            <p:cNvSpPr txBox="1"/>
            <p:nvPr/>
          </p:nvSpPr>
          <p:spPr>
            <a:xfrm>
              <a:off x="5981000" y="3607250"/>
              <a:ext cx="31278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How much outputs lexically differ amongst themselves </a:t>
              </a:r>
              <a:endParaRPr sz="1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- Gaussian-mixture entropy of N-gram</a:t>
              </a:r>
              <a:endParaRPr b="1" sz="1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3431" name="Google Shape;3431;p34"/>
          <p:cNvSpPr txBox="1"/>
          <p:nvPr/>
        </p:nvSpPr>
        <p:spPr>
          <a:xfrm>
            <a:off x="151350" y="747725"/>
            <a:ext cx="4026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More quantitative analysis on denotation experiment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3432" name="Google Shape;3432;p34"/>
          <p:cNvGrpSpPr/>
          <p:nvPr/>
        </p:nvGrpSpPr>
        <p:grpSpPr>
          <a:xfrm>
            <a:off x="1791225" y="2108425"/>
            <a:ext cx="4883675" cy="2634850"/>
            <a:chOff x="1791225" y="2108425"/>
            <a:chExt cx="4883675" cy="2634850"/>
          </a:xfrm>
        </p:grpSpPr>
        <p:pic>
          <p:nvPicPr>
            <p:cNvPr id="3433" name="Google Shape;3433;p34"/>
            <p:cNvPicPr preferRelativeResize="0"/>
            <p:nvPr/>
          </p:nvPicPr>
          <p:blipFill rotWithShape="1">
            <a:blip r:embed="rId3">
              <a:alphaModFix/>
            </a:blip>
            <a:srcRect b="0" l="85371" r="2174" t="0"/>
            <a:stretch/>
          </p:blipFill>
          <p:spPr>
            <a:xfrm>
              <a:off x="1791225" y="3585963"/>
              <a:ext cx="370326" cy="100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4" name="Google Shape;343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94802" y="307914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5" name="Google Shape;3435;p34"/>
            <p:cNvPicPr preferRelativeResize="0"/>
            <p:nvPr/>
          </p:nvPicPr>
          <p:blipFill rotWithShape="1">
            <a:blip r:embed="rId3">
              <a:alphaModFix/>
            </a:blip>
            <a:srcRect b="0" l="53985" r="35102" t="0"/>
            <a:stretch/>
          </p:blipFill>
          <p:spPr>
            <a:xfrm>
              <a:off x="3131824" y="3585950"/>
              <a:ext cx="324449" cy="10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6" name="Google Shape;3436;p34"/>
            <p:cNvPicPr preferRelativeResize="0"/>
            <p:nvPr/>
          </p:nvPicPr>
          <p:blipFill rotWithShape="1">
            <a:blip r:embed="rId3">
              <a:alphaModFix/>
            </a:blip>
            <a:srcRect b="0" l="11451" r="78662" t="0"/>
            <a:stretch/>
          </p:blipFill>
          <p:spPr>
            <a:xfrm>
              <a:off x="4350350" y="3585950"/>
              <a:ext cx="293949" cy="10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7" name="Google Shape;3437;p34"/>
            <p:cNvPicPr preferRelativeResize="0"/>
            <p:nvPr/>
          </p:nvPicPr>
          <p:blipFill rotWithShape="1">
            <a:blip r:embed="rId3">
              <a:alphaModFix/>
            </a:blip>
            <a:srcRect b="0" l="35083" r="55031" t="0"/>
            <a:stretch/>
          </p:blipFill>
          <p:spPr>
            <a:xfrm>
              <a:off x="5480112" y="3585950"/>
              <a:ext cx="293926" cy="10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8" name="Google Shape;343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5027" y="307914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9" name="Google Shape;343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94227" y="307914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0" name="Google Shape;344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37227" y="307914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1" name="Google Shape;3441;p34"/>
            <p:cNvSpPr/>
            <p:nvPr/>
          </p:nvSpPr>
          <p:spPr>
            <a:xfrm>
              <a:off x="2001925" y="2108425"/>
              <a:ext cx="3860700" cy="543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rgbClr val="D3EBD5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Denotation</a:t>
              </a:r>
              <a:endParaRPr>
                <a:solidFill>
                  <a:srgbClr val="D3EBD5"/>
                </a:solidFill>
              </a:endParaRPr>
            </a:p>
          </p:txBody>
        </p:sp>
        <p:sp>
          <p:nvSpPr>
            <p:cNvPr id="3442" name="Google Shape;3442;p34"/>
            <p:cNvSpPr txBox="1"/>
            <p:nvPr/>
          </p:nvSpPr>
          <p:spPr>
            <a:xfrm>
              <a:off x="2094800" y="4307675"/>
              <a:ext cx="617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3B55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P1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43" name="Google Shape;3443;p34"/>
            <p:cNvSpPr txBox="1"/>
            <p:nvPr/>
          </p:nvSpPr>
          <p:spPr>
            <a:xfrm>
              <a:off x="3314000" y="4307675"/>
              <a:ext cx="617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3B55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P2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44" name="Google Shape;3444;p34"/>
            <p:cNvSpPr txBox="1"/>
            <p:nvPr/>
          </p:nvSpPr>
          <p:spPr>
            <a:xfrm>
              <a:off x="4457000" y="4307675"/>
              <a:ext cx="617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3B55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P3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45" name="Google Shape;3445;p34"/>
            <p:cNvSpPr txBox="1"/>
            <p:nvPr/>
          </p:nvSpPr>
          <p:spPr>
            <a:xfrm>
              <a:off x="5676200" y="4307675"/>
              <a:ext cx="617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3B55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P4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46" name="Google Shape;3446;p34"/>
            <p:cNvSpPr txBox="1"/>
            <p:nvPr/>
          </p:nvSpPr>
          <p:spPr>
            <a:xfrm>
              <a:off x="2399600" y="3088475"/>
              <a:ext cx="617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3B55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C1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47" name="Google Shape;3447;p34"/>
            <p:cNvSpPr txBox="1"/>
            <p:nvPr/>
          </p:nvSpPr>
          <p:spPr>
            <a:xfrm>
              <a:off x="3695000" y="3088475"/>
              <a:ext cx="617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3B55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C2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48" name="Google Shape;3448;p34"/>
            <p:cNvSpPr txBox="1"/>
            <p:nvPr/>
          </p:nvSpPr>
          <p:spPr>
            <a:xfrm>
              <a:off x="4914200" y="3088475"/>
              <a:ext cx="617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3B55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C3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49" name="Google Shape;3449;p34"/>
            <p:cNvSpPr txBox="1"/>
            <p:nvPr/>
          </p:nvSpPr>
          <p:spPr>
            <a:xfrm>
              <a:off x="6057200" y="3088475"/>
              <a:ext cx="617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3B55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C4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p35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Denotation Setting?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55" name="Google Shape;3455;p3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6" name="Google Shape;3456;p35" title="Chart"/>
          <p:cNvPicPr preferRelativeResize="0"/>
          <p:nvPr/>
        </p:nvPicPr>
        <p:blipFill rotWithShape="1">
          <a:blip r:embed="rId3">
            <a:alphaModFix/>
          </a:blip>
          <a:srcRect b="88627" l="23889" r="23627" t="0"/>
          <a:stretch/>
        </p:blipFill>
        <p:spPr>
          <a:xfrm>
            <a:off x="6513100" y="129775"/>
            <a:ext cx="2119851" cy="3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7" name="Google Shape;3457;p35"/>
          <p:cNvSpPr txBox="1"/>
          <p:nvPr/>
        </p:nvSpPr>
        <p:spPr>
          <a:xfrm>
            <a:off x="151350" y="747725"/>
            <a:ext cx="4026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More quantitative analysis on denotation experiment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3458" name="Google Shape;3458;p35"/>
          <p:cNvGrpSpPr/>
          <p:nvPr/>
        </p:nvGrpSpPr>
        <p:grpSpPr>
          <a:xfrm>
            <a:off x="4341025" y="1309325"/>
            <a:ext cx="4060825" cy="3166275"/>
            <a:chOff x="4341025" y="1004525"/>
            <a:chExt cx="4060825" cy="3166275"/>
          </a:xfrm>
        </p:grpSpPr>
        <p:sp>
          <p:nvSpPr>
            <p:cNvPr id="3459" name="Google Shape;3459;p35"/>
            <p:cNvSpPr txBox="1"/>
            <p:nvPr/>
          </p:nvSpPr>
          <p:spPr>
            <a:xfrm>
              <a:off x="4341025" y="1004525"/>
              <a:ext cx="38934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Meaning preservation </a:t>
              </a:r>
              <a:endParaRPr sz="24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460" name="Google Shape;3460;p35"/>
            <p:cNvSpPr txBox="1"/>
            <p:nvPr/>
          </p:nvSpPr>
          <p:spPr>
            <a:xfrm>
              <a:off x="4970963" y="1402275"/>
              <a:ext cx="834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METEOR</a:t>
              </a:r>
              <a:endParaRPr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461" name="Google Shape;3461;p35"/>
            <p:cNvSpPr txBox="1"/>
            <p:nvPr/>
          </p:nvSpPr>
          <p:spPr>
            <a:xfrm>
              <a:off x="6712600" y="1402275"/>
              <a:ext cx="1210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VectorExtreme</a:t>
              </a:r>
              <a:endParaRPr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pic>
          <p:nvPicPr>
            <p:cNvPr id="3462" name="Google Shape;3462;p35" title="Chart"/>
            <p:cNvPicPr preferRelativeResize="0"/>
            <p:nvPr/>
          </p:nvPicPr>
          <p:blipFill rotWithShape="1">
            <a:blip r:embed="rId4">
              <a:alphaModFix/>
            </a:blip>
            <a:srcRect b="0" l="44546" r="0" t="9836"/>
            <a:stretch/>
          </p:blipFill>
          <p:spPr>
            <a:xfrm>
              <a:off x="4515875" y="1795875"/>
              <a:ext cx="1917882" cy="237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3" name="Google Shape;3463;p35" title="Chart"/>
            <p:cNvPicPr preferRelativeResize="0"/>
            <p:nvPr/>
          </p:nvPicPr>
          <p:blipFill rotWithShape="1">
            <a:blip r:embed="rId5">
              <a:alphaModFix/>
            </a:blip>
            <a:srcRect b="0" l="44546" r="0" t="11535"/>
            <a:stretch/>
          </p:blipFill>
          <p:spPr>
            <a:xfrm>
              <a:off x="6483968" y="1840480"/>
              <a:ext cx="1917882" cy="23302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4" name="Google Shape;3464;p35"/>
          <p:cNvGrpSpPr/>
          <p:nvPr/>
        </p:nvGrpSpPr>
        <p:grpSpPr>
          <a:xfrm>
            <a:off x="1634463" y="1309313"/>
            <a:ext cx="2588100" cy="791363"/>
            <a:chOff x="1634463" y="1004513"/>
            <a:chExt cx="2588100" cy="791363"/>
          </a:xfrm>
        </p:grpSpPr>
        <p:sp>
          <p:nvSpPr>
            <p:cNvPr id="3465" name="Google Shape;3465;p35"/>
            <p:cNvSpPr txBox="1"/>
            <p:nvPr/>
          </p:nvSpPr>
          <p:spPr>
            <a:xfrm>
              <a:off x="1634463" y="1004513"/>
              <a:ext cx="25881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Style Diversity</a:t>
              </a:r>
              <a:endParaRPr sz="24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466" name="Google Shape;3466;p35"/>
            <p:cNvSpPr txBox="1"/>
            <p:nvPr/>
          </p:nvSpPr>
          <p:spPr>
            <a:xfrm>
              <a:off x="2239425" y="1402275"/>
              <a:ext cx="1568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GM (ngram entropy)</a:t>
              </a:r>
              <a:endParaRPr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pic>
        <p:nvPicPr>
          <p:cNvPr id="3467" name="Google Shape;3467;p35" title="Chart"/>
          <p:cNvPicPr preferRelativeResize="0"/>
          <p:nvPr/>
        </p:nvPicPr>
        <p:blipFill rotWithShape="1">
          <a:blip r:embed="rId6">
            <a:alphaModFix/>
          </a:blip>
          <a:srcRect b="0" l="42686" r="0" t="9999"/>
          <a:stretch/>
        </p:blipFill>
        <p:spPr>
          <a:xfrm>
            <a:off x="1873350" y="2118025"/>
            <a:ext cx="2189276" cy="23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8" name="Google Shape;3468;p35"/>
          <p:cNvSpPr txBox="1"/>
          <p:nvPr/>
        </p:nvSpPr>
        <p:spPr>
          <a:xfrm>
            <a:off x="492400" y="2262678"/>
            <a:ext cx="14385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Text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69" name="Google Shape;3469;p35"/>
          <p:cNvSpPr txBox="1"/>
          <p:nvPr/>
        </p:nvSpPr>
        <p:spPr>
          <a:xfrm>
            <a:off x="189725" y="2950875"/>
            <a:ext cx="1741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Story(Images)</a:t>
            </a:r>
            <a:endParaRPr b="1"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70" name="Google Shape;3470;p35"/>
          <p:cNvSpPr txBox="1"/>
          <p:nvPr/>
        </p:nvSpPr>
        <p:spPr>
          <a:xfrm>
            <a:off x="3012898" y="3986607"/>
            <a:ext cx="4836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71" name="Google Shape;3471;p35"/>
          <p:cNvSpPr txBox="1"/>
          <p:nvPr/>
        </p:nvSpPr>
        <p:spPr>
          <a:xfrm>
            <a:off x="3372128" y="3889798"/>
            <a:ext cx="5985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72" name="Google Shape;3472;p35"/>
          <p:cNvSpPr txBox="1"/>
          <p:nvPr/>
        </p:nvSpPr>
        <p:spPr>
          <a:xfrm>
            <a:off x="51150" y="3571400"/>
            <a:ext cx="1822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Story(Images </a:t>
            </a:r>
            <a:endParaRPr b="1"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w/keywords)</a:t>
            </a:r>
            <a:endParaRPr b="1" sz="1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73" name="Google Shape;3473;p35"/>
          <p:cNvSpPr/>
          <p:nvPr/>
        </p:nvSpPr>
        <p:spPr>
          <a:xfrm>
            <a:off x="189725" y="3442825"/>
            <a:ext cx="8169000" cy="690600"/>
          </a:xfrm>
          <a:prstGeom prst="roundRect">
            <a:avLst>
              <a:gd fmla="val 16667" name="adj"/>
            </a:avLst>
          </a:prstGeom>
          <a:solidFill>
            <a:srgbClr val="302828">
              <a:alpha val="38550"/>
            </a:srgbClr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p36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Denotation Setting? 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Story(Imgs+Keywrds)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79" name="Google Shape;3479;p3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0" name="Google Shape;3480;p36"/>
          <p:cNvSpPr txBox="1"/>
          <p:nvPr/>
        </p:nvSpPr>
        <p:spPr>
          <a:xfrm>
            <a:off x="151350" y="747725"/>
            <a:ext cx="4026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More quantitative analysis on denotation experiment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3481" name="Google Shape;3481;p36"/>
          <p:cNvGrpSpPr/>
          <p:nvPr/>
        </p:nvGrpSpPr>
        <p:grpSpPr>
          <a:xfrm>
            <a:off x="137550" y="1725769"/>
            <a:ext cx="8868900" cy="2998586"/>
            <a:chOff x="137550" y="1573400"/>
            <a:chExt cx="8868900" cy="3222900"/>
          </a:xfrm>
        </p:grpSpPr>
        <p:sp>
          <p:nvSpPr>
            <p:cNvPr id="3482" name="Google Shape;3482;p36"/>
            <p:cNvSpPr/>
            <p:nvPr/>
          </p:nvSpPr>
          <p:spPr>
            <a:xfrm>
              <a:off x="137550" y="1573400"/>
              <a:ext cx="8868900" cy="3222900"/>
            </a:xfrm>
            <a:prstGeom prst="roundRect">
              <a:avLst>
                <a:gd fmla="val 6420" name="adj"/>
              </a:avLst>
            </a:prstGeom>
            <a:solidFill>
              <a:srgbClr val="000000"/>
            </a:solidFill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83" name="Google Shape;348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550" y="2174783"/>
              <a:ext cx="8839199" cy="20176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37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PASTeL Dataset</a:t>
            </a:r>
            <a:endParaRPr/>
          </a:p>
        </p:txBody>
      </p:sp>
      <p:sp>
        <p:nvSpPr>
          <p:cNvPr id="3489" name="Google Shape;3489;p37"/>
          <p:cNvSpPr txBox="1"/>
          <p:nvPr>
            <p:ph idx="1" type="body"/>
          </p:nvPr>
        </p:nvSpPr>
        <p:spPr>
          <a:xfrm>
            <a:off x="176100" y="965700"/>
            <a:ext cx="8242500" cy="16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41,550 sentences and 8,310 stories </a:t>
            </a:r>
            <a:r>
              <a:rPr lang="en" sz="1400"/>
              <a:t>(1 story~5 sentences)</a:t>
            </a:r>
            <a:endParaRPr sz="1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Restricted to be from USA or UK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The </a:t>
            </a:r>
            <a:r>
              <a:rPr lang="en"/>
              <a:t>avg number of HIT per </a:t>
            </a:r>
            <a:r>
              <a:rPr lang="en"/>
              <a:t>annotator: 9.97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Filtered 4.6% of noisy output text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3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1" name="Google Shape;3491;p3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43" y="2707925"/>
            <a:ext cx="2018228" cy="207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p3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275" y="2749792"/>
            <a:ext cx="1979428" cy="1988268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p37"/>
          <p:cNvSpPr txBox="1"/>
          <p:nvPr/>
        </p:nvSpPr>
        <p:spPr>
          <a:xfrm>
            <a:off x="3346150" y="2653065"/>
            <a:ext cx="14385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Gender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94" name="Google Shape;3494;p37"/>
          <p:cNvSpPr txBox="1"/>
          <p:nvPr/>
        </p:nvSpPr>
        <p:spPr>
          <a:xfrm>
            <a:off x="5958975" y="2749790"/>
            <a:ext cx="14385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Political view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38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500" name="Google Shape;3500;p38"/>
          <p:cNvSpPr txBox="1"/>
          <p:nvPr>
            <p:ph idx="1" type="body"/>
          </p:nvPr>
        </p:nvSpPr>
        <p:spPr>
          <a:xfrm>
            <a:off x="176100" y="1118100"/>
            <a:ext cx="84882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400"/>
              <a:buChar char="▪"/>
            </a:pPr>
            <a:r>
              <a:rPr lang="en">
                <a:solidFill>
                  <a:srgbClr val="B7B7B7"/>
                </a:solidFill>
              </a:rPr>
              <a:t>Collect </a:t>
            </a:r>
            <a:r>
              <a:rPr b="1" lang="en">
                <a:solidFill>
                  <a:srgbClr val="B7B7B7"/>
                </a:solidFill>
                <a:latin typeface="Titillium Web"/>
                <a:ea typeface="Titillium Web"/>
                <a:cs typeface="Titillium Web"/>
                <a:sym typeface="Titillium Web"/>
              </a:rPr>
              <a:t>stylistic text written in parallel</a:t>
            </a:r>
            <a:r>
              <a:rPr lang="en">
                <a:solidFill>
                  <a:srgbClr val="B7B7B7"/>
                </a:solidFill>
              </a:rPr>
              <a:t> from people with </a:t>
            </a:r>
            <a:r>
              <a:rPr b="1" lang="en">
                <a:solidFill>
                  <a:srgbClr val="B7B7B7"/>
                </a:solidFill>
                <a:latin typeface="Titillium Web"/>
                <a:ea typeface="Titillium Web"/>
                <a:cs typeface="Titillium Web"/>
                <a:sym typeface="Titillium Web"/>
              </a:rPr>
              <a:t>different personas</a:t>
            </a:r>
            <a:endParaRPr>
              <a:solidFill>
                <a:srgbClr val="B7B7B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▫"/>
            </a:pPr>
            <a:r>
              <a:rPr lang="en">
                <a:solidFill>
                  <a:srgbClr val="B7B7B7"/>
                </a:solidFill>
              </a:rPr>
              <a:t>(1) directly ask writers’ personas (e.g., age, gender, ethnicity..)</a:t>
            </a:r>
            <a:endParaRPr>
              <a:solidFill>
                <a:srgbClr val="B7B7B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▫"/>
            </a:pPr>
            <a:r>
              <a:rPr lang="en">
                <a:solidFill>
                  <a:srgbClr val="B7B7B7"/>
                </a:solidFill>
              </a:rPr>
              <a:t>(2) fix the context (denotation) &amp; collect stylistically diverse text (connotations) by asking them to describe it by their own language.</a:t>
            </a:r>
            <a:endParaRPr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01" name="Google Shape;3501;p3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2" name="Google Shape;3502;p38"/>
          <p:cNvSpPr txBox="1"/>
          <p:nvPr/>
        </p:nvSpPr>
        <p:spPr>
          <a:xfrm>
            <a:off x="176100" y="3217325"/>
            <a:ext cx="76059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Char char="▪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Applications using the PASTeL dataset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“</a:t>
            </a:r>
            <a:r>
              <a:rPr b="1" lang="en" sz="2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Controlled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” style classification 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(optional) “</a:t>
            </a:r>
            <a:r>
              <a:rPr b="1" lang="en" sz="2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Supervised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” style transfer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39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“Combined” Style Classification</a:t>
            </a:r>
            <a:endParaRPr/>
          </a:p>
        </p:txBody>
      </p:sp>
      <p:sp>
        <p:nvSpPr>
          <p:cNvPr id="3508" name="Google Shape;3508;p3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09" name="Google Shape;3509;p39"/>
          <p:cNvGrpSpPr/>
          <p:nvPr/>
        </p:nvGrpSpPr>
        <p:grpSpPr>
          <a:xfrm>
            <a:off x="2846763" y="1408758"/>
            <a:ext cx="1480925" cy="2147442"/>
            <a:chOff x="2846763" y="1408758"/>
            <a:chExt cx="1480925" cy="2147442"/>
          </a:xfrm>
        </p:grpSpPr>
        <p:pic>
          <p:nvPicPr>
            <p:cNvPr id="3510" name="Google Shape;351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7315" y="21740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1" name="Google Shape;351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0715" y="21740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2" name="Google Shape;3512;p39"/>
            <p:cNvSpPr txBox="1"/>
            <p:nvPr/>
          </p:nvSpPr>
          <p:spPr>
            <a:xfrm>
              <a:off x="3754900" y="2631288"/>
              <a:ext cx="435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...</a:t>
              </a:r>
              <a:endParaRPr/>
            </a:p>
          </p:txBody>
        </p:sp>
        <p:sp>
          <p:nvSpPr>
            <p:cNvPr id="3513" name="Google Shape;3513;p39"/>
            <p:cNvSpPr/>
            <p:nvPr/>
          </p:nvSpPr>
          <p:spPr>
            <a:xfrm>
              <a:off x="2933588" y="2081638"/>
              <a:ext cx="1394100" cy="1229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14" name="Google Shape;351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9715" y="26312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5" name="Google Shape;3515;p39"/>
            <p:cNvSpPr txBox="1"/>
            <p:nvPr/>
          </p:nvSpPr>
          <p:spPr>
            <a:xfrm>
              <a:off x="3091688" y="1408758"/>
              <a:ext cx="1077900" cy="402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Male</a:t>
              </a:r>
              <a:endParaRPr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pic>
          <p:nvPicPr>
            <p:cNvPr id="3516" name="Google Shape;3516;p39"/>
            <p:cNvPicPr preferRelativeResize="0"/>
            <p:nvPr/>
          </p:nvPicPr>
          <p:blipFill rotWithShape="1">
            <a:blip r:embed="rId4">
              <a:alphaModFix/>
            </a:blip>
            <a:srcRect b="0" l="85371" r="2174" t="0"/>
            <a:stretch/>
          </p:blipFill>
          <p:spPr>
            <a:xfrm>
              <a:off x="3055880" y="3047312"/>
              <a:ext cx="238699" cy="508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7" name="Google Shape;3517;p39"/>
            <p:cNvPicPr preferRelativeResize="0"/>
            <p:nvPr/>
          </p:nvPicPr>
          <p:blipFill rotWithShape="1">
            <a:blip r:embed="rId4">
              <a:alphaModFix/>
            </a:blip>
            <a:srcRect b="0" l="0" r="89088" t="0"/>
            <a:stretch/>
          </p:blipFill>
          <p:spPr>
            <a:xfrm>
              <a:off x="2846763" y="2434350"/>
              <a:ext cx="209130" cy="508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8" name="Google Shape;3518;p39"/>
            <p:cNvPicPr preferRelativeResize="0"/>
            <p:nvPr/>
          </p:nvPicPr>
          <p:blipFill rotWithShape="1">
            <a:blip r:embed="rId4">
              <a:alphaModFix/>
            </a:blip>
            <a:srcRect b="0" l="35083" r="55031" t="0"/>
            <a:stretch/>
          </p:blipFill>
          <p:spPr>
            <a:xfrm>
              <a:off x="4004114" y="2648340"/>
              <a:ext cx="189454" cy="508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9" name="Google Shape;3519;p39"/>
          <p:cNvGrpSpPr/>
          <p:nvPr/>
        </p:nvGrpSpPr>
        <p:grpSpPr>
          <a:xfrm>
            <a:off x="4903138" y="1408758"/>
            <a:ext cx="1394100" cy="2091174"/>
            <a:chOff x="4903138" y="1408758"/>
            <a:chExt cx="1394100" cy="2091174"/>
          </a:xfrm>
        </p:grpSpPr>
        <p:pic>
          <p:nvPicPr>
            <p:cNvPr id="3520" name="Google Shape;352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26452" y="2152020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1" name="Google Shape;352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59852" y="2152020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2" name="Google Shape;3522;p39"/>
            <p:cNvSpPr txBox="1"/>
            <p:nvPr/>
          </p:nvSpPr>
          <p:spPr>
            <a:xfrm>
              <a:off x="5793675" y="2631288"/>
              <a:ext cx="435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...</a:t>
              </a:r>
              <a:endParaRPr/>
            </a:p>
          </p:txBody>
        </p:sp>
        <p:pic>
          <p:nvPicPr>
            <p:cNvPr id="3523" name="Google Shape;352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27690" y="2631295"/>
              <a:ext cx="398749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4" name="Google Shape;3524;p39"/>
            <p:cNvSpPr/>
            <p:nvPr/>
          </p:nvSpPr>
          <p:spPr>
            <a:xfrm>
              <a:off x="4903138" y="2081638"/>
              <a:ext cx="1394100" cy="1229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9"/>
            <p:cNvSpPr txBox="1"/>
            <p:nvPr/>
          </p:nvSpPr>
          <p:spPr>
            <a:xfrm>
              <a:off x="5061238" y="1408758"/>
              <a:ext cx="1077900" cy="402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Female</a:t>
              </a:r>
              <a:endParaRPr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pic>
          <p:nvPicPr>
            <p:cNvPr id="3526" name="Google Shape;3526;p39"/>
            <p:cNvPicPr preferRelativeResize="0"/>
            <p:nvPr/>
          </p:nvPicPr>
          <p:blipFill rotWithShape="1">
            <a:blip r:embed="rId4">
              <a:alphaModFix/>
            </a:blip>
            <a:srcRect b="0" l="11451" r="78662" t="0"/>
            <a:stretch/>
          </p:blipFill>
          <p:spPr>
            <a:xfrm>
              <a:off x="5726428" y="2991032"/>
              <a:ext cx="189469" cy="508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7" name="Google Shape;3527;p39"/>
            <p:cNvPicPr preferRelativeResize="0"/>
            <p:nvPr/>
          </p:nvPicPr>
          <p:blipFill rotWithShape="1">
            <a:blip r:embed="rId4">
              <a:alphaModFix/>
            </a:blip>
            <a:srcRect b="0" l="44507" r="45606" t="0"/>
            <a:stretch/>
          </p:blipFill>
          <p:spPr>
            <a:xfrm>
              <a:off x="4984381" y="2648357"/>
              <a:ext cx="189469" cy="508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8" name="Google Shape;3528;p39"/>
            <p:cNvPicPr preferRelativeResize="0"/>
            <p:nvPr/>
          </p:nvPicPr>
          <p:blipFill rotWithShape="1">
            <a:blip r:embed="rId4">
              <a:alphaModFix/>
            </a:blip>
            <a:srcRect b="0" l="53985" r="35102" t="0"/>
            <a:stretch/>
          </p:blipFill>
          <p:spPr>
            <a:xfrm>
              <a:off x="6058609" y="2356378"/>
              <a:ext cx="209130" cy="50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29" name="Google Shape;3529;p39"/>
          <p:cNvSpPr txBox="1"/>
          <p:nvPr/>
        </p:nvSpPr>
        <p:spPr>
          <a:xfrm>
            <a:off x="151350" y="747725"/>
            <a:ext cx="791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Restrict to binary classification on two most frequent categories of four styles: [Age, Politics, Education,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Gender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]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3530" name="Google Shape;3530;p39"/>
          <p:cNvGrpSpPr/>
          <p:nvPr/>
        </p:nvGrpSpPr>
        <p:grpSpPr>
          <a:xfrm>
            <a:off x="3991888" y="3540653"/>
            <a:ext cx="1252800" cy="1369022"/>
            <a:chOff x="3991888" y="3540653"/>
            <a:chExt cx="1252800" cy="1369022"/>
          </a:xfrm>
        </p:grpSpPr>
        <p:pic>
          <p:nvPicPr>
            <p:cNvPr id="3531" name="Google Shape;3531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79352" y="3540653"/>
              <a:ext cx="1077899" cy="1057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2" name="Google Shape;3532;p39"/>
            <p:cNvSpPr txBox="1"/>
            <p:nvPr/>
          </p:nvSpPr>
          <p:spPr>
            <a:xfrm>
              <a:off x="3991888" y="4564975"/>
              <a:ext cx="12528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Binary classifier</a:t>
              </a:r>
              <a:endParaRPr/>
            </a:p>
          </p:txBody>
        </p:sp>
      </p:grpSp>
      <p:sp>
        <p:nvSpPr>
          <p:cNvPr id="3533" name="Google Shape;3533;p39"/>
          <p:cNvSpPr txBox="1"/>
          <p:nvPr/>
        </p:nvSpPr>
        <p:spPr>
          <a:xfrm>
            <a:off x="151350" y="1325425"/>
            <a:ext cx="2695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Target style: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Gender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(2)</a:t>
            </a:r>
            <a:endParaRPr sz="1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Categories: </a:t>
            </a:r>
            <a:r>
              <a:rPr b="1" lang="en" sz="12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Male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 </a:t>
            </a:r>
            <a:r>
              <a:rPr b="1" lang="en" sz="12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Female</a:t>
            </a:r>
            <a:endParaRPr b="1" sz="12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*No external styles to be controlled</a:t>
            </a:r>
            <a:endParaRPr b="1" sz="1200" u="sng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40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“Controlled” Style Classification</a:t>
            </a:r>
            <a:endParaRPr/>
          </a:p>
        </p:txBody>
      </p:sp>
      <p:sp>
        <p:nvSpPr>
          <p:cNvPr id="3539" name="Google Shape;3539;p4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0" name="Google Shape;3540;p40"/>
          <p:cNvSpPr txBox="1"/>
          <p:nvPr/>
        </p:nvSpPr>
        <p:spPr>
          <a:xfrm>
            <a:off x="5442238" y="1484958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541" name="Google Shape;3541;p40"/>
          <p:cNvSpPr txBox="1"/>
          <p:nvPr/>
        </p:nvSpPr>
        <p:spPr>
          <a:xfrm>
            <a:off x="4006088" y="1484958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542" name="Google Shape;3542;p40"/>
          <p:cNvSpPr txBox="1"/>
          <p:nvPr/>
        </p:nvSpPr>
        <p:spPr>
          <a:xfrm>
            <a:off x="151350" y="747725"/>
            <a:ext cx="791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Restrict to binary classification on two most frequent categories of four styles: [Age, Politics, Education,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Gender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]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3543" name="Google Shape;3543;p40"/>
          <p:cNvGrpSpPr/>
          <p:nvPr/>
        </p:nvGrpSpPr>
        <p:grpSpPr>
          <a:xfrm>
            <a:off x="1405450" y="2254613"/>
            <a:ext cx="2406000" cy="1895738"/>
            <a:chOff x="643450" y="2254613"/>
            <a:chExt cx="2406000" cy="1895738"/>
          </a:xfrm>
        </p:grpSpPr>
        <p:sp>
          <p:nvSpPr>
            <p:cNvPr id="3544" name="Google Shape;3544;p40"/>
            <p:cNvSpPr txBox="1"/>
            <p:nvPr/>
          </p:nvSpPr>
          <p:spPr>
            <a:xfrm>
              <a:off x="643450" y="2254613"/>
              <a:ext cx="781800" cy="3132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18-34</a:t>
              </a:r>
              <a:endParaRPr sz="11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545" name="Google Shape;3545;p40"/>
            <p:cNvSpPr txBox="1"/>
            <p:nvPr/>
          </p:nvSpPr>
          <p:spPr>
            <a:xfrm>
              <a:off x="1435000" y="2254615"/>
              <a:ext cx="781800" cy="313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Bachelor</a:t>
              </a:r>
              <a:endParaRPr sz="11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546" name="Google Shape;3546;p40"/>
            <p:cNvSpPr txBox="1"/>
            <p:nvPr/>
          </p:nvSpPr>
          <p:spPr>
            <a:xfrm>
              <a:off x="2226550" y="2254625"/>
              <a:ext cx="822900" cy="313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LeftWing</a:t>
              </a:r>
              <a:endParaRPr sz="11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547" name="Google Shape;3547;p40"/>
            <p:cNvSpPr txBox="1"/>
            <p:nvPr/>
          </p:nvSpPr>
          <p:spPr>
            <a:xfrm>
              <a:off x="643450" y="2845350"/>
              <a:ext cx="781800" cy="3132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35-44</a:t>
              </a:r>
              <a:endParaRPr sz="11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548" name="Google Shape;3548;p40"/>
            <p:cNvSpPr txBox="1"/>
            <p:nvPr/>
          </p:nvSpPr>
          <p:spPr>
            <a:xfrm>
              <a:off x="1435000" y="2845352"/>
              <a:ext cx="781800" cy="313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Bachelor</a:t>
              </a:r>
              <a:endParaRPr sz="11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549" name="Google Shape;3549;p40"/>
            <p:cNvSpPr txBox="1"/>
            <p:nvPr/>
          </p:nvSpPr>
          <p:spPr>
            <a:xfrm>
              <a:off x="2226550" y="2845363"/>
              <a:ext cx="822900" cy="313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LeftWing</a:t>
              </a:r>
              <a:endParaRPr sz="11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550" name="Google Shape;3550;p40"/>
            <p:cNvSpPr txBox="1"/>
            <p:nvPr/>
          </p:nvSpPr>
          <p:spPr>
            <a:xfrm>
              <a:off x="643450" y="3837138"/>
              <a:ext cx="781800" cy="3132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35-44</a:t>
              </a:r>
              <a:endParaRPr sz="11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551" name="Google Shape;3551;p40"/>
            <p:cNvSpPr txBox="1"/>
            <p:nvPr/>
          </p:nvSpPr>
          <p:spPr>
            <a:xfrm>
              <a:off x="1435000" y="3837140"/>
              <a:ext cx="781800" cy="313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NoDegree</a:t>
              </a:r>
              <a:endParaRPr sz="11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552" name="Google Shape;3552;p40"/>
            <p:cNvSpPr txBox="1"/>
            <p:nvPr/>
          </p:nvSpPr>
          <p:spPr>
            <a:xfrm>
              <a:off x="2226550" y="3837150"/>
              <a:ext cx="822900" cy="313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RightWing</a:t>
              </a:r>
              <a:endParaRPr sz="11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553" name="Google Shape;3553;p40"/>
            <p:cNvSpPr txBox="1"/>
            <p:nvPr/>
          </p:nvSpPr>
          <p:spPr>
            <a:xfrm rot="5400000">
              <a:off x="1690617" y="3354275"/>
              <a:ext cx="4281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...</a:t>
              </a:r>
              <a:endParaRPr/>
            </a:p>
          </p:txBody>
        </p:sp>
      </p:grpSp>
      <p:grpSp>
        <p:nvGrpSpPr>
          <p:cNvPr id="3554" name="Google Shape;3554;p40"/>
          <p:cNvGrpSpPr/>
          <p:nvPr/>
        </p:nvGrpSpPr>
        <p:grpSpPr>
          <a:xfrm>
            <a:off x="3918638" y="1978278"/>
            <a:ext cx="2856788" cy="2250184"/>
            <a:chOff x="3156638" y="1978278"/>
            <a:chExt cx="2856788" cy="2250184"/>
          </a:xfrm>
        </p:grpSpPr>
        <p:pic>
          <p:nvPicPr>
            <p:cNvPr id="3555" name="Google Shape;3555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1725" y="2247460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6" name="Google Shape;3556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2534" y="2247460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7" name="Google Shape;3557;p40"/>
            <p:cNvPicPr preferRelativeResize="0"/>
            <p:nvPr/>
          </p:nvPicPr>
          <p:blipFill rotWithShape="1">
            <a:blip r:embed="rId4">
              <a:alphaModFix/>
            </a:blip>
            <a:srcRect b="0" l="0" r="89088" t="0"/>
            <a:stretch/>
          </p:blipFill>
          <p:spPr>
            <a:xfrm>
              <a:off x="3156638" y="2107400"/>
              <a:ext cx="209130" cy="508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8" name="Google Shape;3558;p40"/>
            <p:cNvPicPr preferRelativeResize="0"/>
            <p:nvPr/>
          </p:nvPicPr>
          <p:blipFill rotWithShape="1">
            <a:blip r:embed="rId4">
              <a:alphaModFix/>
            </a:blip>
            <a:srcRect b="0" l="35083" r="55031" t="0"/>
            <a:stretch/>
          </p:blipFill>
          <p:spPr>
            <a:xfrm>
              <a:off x="3567901" y="3528265"/>
              <a:ext cx="189454" cy="508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9" name="Google Shape;3559;p40"/>
            <p:cNvPicPr preferRelativeResize="0"/>
            <p:nvPr/>
          </p:nvPicPr>
          <p:blipFill rotWithShape="1">
            <a:blip r:embed="rId4">
              <a:alphaModFix/>
            </a:blip>
            <a:srcRect b="0" l="44507" r="45606" t="0"/>
            <a:stretch/>
          </p:blipFill>
          <p:spPr>
            <a:xfrm>
              <a:off x="4633418" y="2929307"/>
              <a:ext cx="189469" cy="508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0" name="Google Shape;3560;p40"/>
            <p:cNvPicPr preferRelativeResize="0"/>
            <p:nvPr/>
          </p:nvPicPr>
          <p:blipFill rotWithShape="1">
            <a:blip r:embed="rId4">
              <a:alphaModFix/>
            </a:blip>
            <a:srcRect b="0" l="53985" r="35102" t="0"/>
            <a:stretch/>
          </p:blipFill>
          <p:spPr>
            <a:xfrm>
              <a:off x="5804296" y="1978278"/>
              <a:ext cx="209130" cy="508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1" name="Google Shape;356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63359" y="2255185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2" name="Google Shape;3562;p40"/>
            <p:cNvSpPr/>
            <p:nvPr/>
          </p:nvSpPr>
          <p:spPr>
            <a:xfrm>
              <a:off x="3156650" y="2169800"/>
              <a:ext cx="1252800" cy="445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63" name="Google Shape;356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74075" y="2260723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4" name="Google Shape;356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4884" y="2260723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5" name="Google Shape;3565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75709" y="2268448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6" name="Google Shape;3566;p40"/>
            <p:cNvSpPr/>
            <p:nvPr/>
          </p:nvSpPr>
          <p:spPr>
            <a:xfrm>
              <a:off x="4669000" y="2183063"/>
              <a:ext cx="1252800" cy="445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67" name="Google Shape;356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1725" y="3847660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8" name="Google Shape;3568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2534" y="3847660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9" name="Google Shape;356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63359" y="3855385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0" name="Google Shape;3570;p40"/>
            <p:cNvSpPr/>
            <p:nvPr/>
          </p:nvSpPr>
          <p:spPr>
            <a:xfrm>
              <a:off x="3156650" y="3770000"/>
              <a:ext cx="1252800" cy="445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71" name="Google Shape;357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74075" y="3860923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2" name="Google Shape;357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4884" y="3860923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3" name="Google Shape;357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75709" y="3868648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4" name="Google Shape;3574;p40"/>
            <p:cNvSpPr/>
            <p:nvPr/>
          </p:nvSpPr>
          <p:spPr>
            <a:xfrm>
              <a:off x="4669000" y="3783263"/>
              <a:ext cx="1252800" cy="445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75" name="Google Shape;3575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1725" y="2838210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6" name="Google Shape;3576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2534" y="2838210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7" name="Google Shape;357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63359" y="2845935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8" name="Google Shape;3578;p40"/>
            <p:cNvSpPr/>
            <p:nvPr/>
          </p:nvSpPr>
          <p:spPr>
            <a:xfrm>
              <a:off x="3156650" y="2760550"/>
              <a:ext cx="1252800" cy="445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79" name="Google Shape;357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74075" y="2851473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0" name="Google Shape;358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4884" y="2851473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1" name="Google Shape;358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75709" y="2859198"/>
              <a:ext cx="299630" cy="300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2" name="Google Shape;3582;p40"/>
            <p:cNvSpPr/>
            <p:nvPr/>
          </p:nvSpPr>
          <p:spPr>
            <a:xfrm>
              <a:off x="4669000" y="2773813"/>
              <a:ext cx="1252800" cy="445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40"/>
            <p:cNvSpPr txBox="1"/>
            <p:nvPr/>
          </p:nvSpPr>
          <p:spPr>
            <a:xfrm rot="5400000">
              <a:off x="3674492" y="3359163"/>
              <a:ext cx="4281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...</a:t>
              </a:r>
              <a:endParaRPr/>
            </a:p>
          </p:txBody>
        </p:sp>
        <p:sp>
          <p:nvSpPr>
            <p:cNvPr id="3584" name="Google Shape;3584;p40"/>
            <p:cNvSpPr txBox="1"/>
            <p:nvPr/>
          </p:nvSpPr>
          <p:spPr>
            <a:xfrm rot="5400000">
              <a:off x="5157542" y="3372425"/>
              <a:ext cx="4281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...</a:t>
              </a:r>
              <a:endParaRPr/>
            </a:p>
          </p:txBody>
        </p:sp>
      </p:grpSp>
      <p:sp>
        <p:nvSpPr>
          <p:cNvPr id="3585" name="Google Shape;3585;p40"/>
          <p:cNvSpPr txBox="1"/>
          <p:nvPr/>
        </p:nvSpPr>
        <p:spPr>
          <a:xfrm>
            <a:off x="151350" y="1325425"/>
            <a:ext cx="3891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Target style: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Gender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(2)</a:t>
            </a:r>
            <a:endParaRPr sz="1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Categories: </a:t>
            </a:r>
            <a:r>
              <a:rPr b="1" lang="en" sz="12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Male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 </a:t>
            </a:r>
            <a:r>
              <a:rPr b="1" lang="en" sz="12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Female</a:t>
            </a:r>
            <a:endParaRPr b="1" sz="12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*External styles to be controlled: </a:t>
            </a:r>
            <a:endParaRPr b="1" sz="1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- 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(2),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Education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(2),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Politics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(2) </a:t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3586" name="Google Shape;3586;p40"/>
          <p:cNvGrpSpPr/>
          <p:nvPr/>
        </p:nvGrpSpPr>
        <p:grpSpPr>
          <a:xfrm>
            <a:off x="6949000" y="2189500"/>
            <a:ext cx="1426690" cy="1999650"/>
            <a:chOff x="6187000" y="2189500"/>
            <a:chExt cx="1426690" cy="1999650"/>
          </a:xfrm>
        </p:grpSpPr>
        <p:pic>
          <p:nvPicPr>
            <p:cNvPr id="3587" name="Google Shape;358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196586" y="2192614"/>
              <a:ext cx="393080" cy="412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8" name="Google Shape;3588;p40"/>
            <p:cNvSpPr txBox="1"/>
            <p:nvPr/>
          </p:nvSpPr>
          <p:spPr>
            <a:xfrm>
              <a:off x="6622490" y="2189500"/>
              <a:ext cx="9912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Binary classifier (1)</a:t>
              </a:r>
              <a:endParaRPr/>
            </a:p>
          </p:txBody>
        </p:sp>
        <p:pic>
          <p:nvPicPr>
            <p:cNvPr id="3589" name="Google Shape;358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196586" y="3786485"/>
              <a:ext cx="393080" cy="412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0" name="Google Shape;359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196586" y="2803566"/>
              <a:ext cx="393080" cy="412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1" name="Google Shape;3591;p40"/>
            <p:cNvSpPr txBox="1"/>
            <p:nvPr/>
          </p:nvSpPr>
          <p:spPr>
            <a:xfrm rot="5400000">
              <a:off x="6224342" y="3372425"/>
              <a:ext cx="4281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...</a:t>
              </a:r>
              <a:endParaRPr/>
            </a:p>
          </p:txBody>
        </p:sp>
        <p:sp>
          <p:nvSpPr>
            <p:cNvPr id="3592" name="Google Shape;3592;p40"/>
            <p:cNvSpPr txBox="1"/>
            <p:nvPr/>
          </p:nvSpPr>
          <p:spPr>
            <a:xfrm>
              <a:off x="6622490" y="2760550"/>
              <a:ext cx="9912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Binary classifier (2)</a:t>
              </a:r>
              <a:endParaRPr/>
            </a:p>
          </p:txBody>
        </p:sp>
        <p:sp>
          <p:nvSpPr>
            <p:cNvPr id="3593" name="Google Shape;3593;p40"/>
            <p:cNvSpPr txBox="1"/>
            <p:nvPr/>
          </p:nvSpPr>
          <p:spPr>
            <a:xfrm>
              <a:off x="6599247" y="3758825"/>
              <a:ext cx="9912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Binary classifier (8)</a:t>
              </a:r>
              <a:endParaRPr/>
            </a:p>
          </p:txBody>
        </p:sp>
      </p:grpSp>
      <p:grpSp>
        <p:nvGrpSpPr>
          <p:cNvPr id="3594" name="Google Shape;3594;p40"/>
          <p:cNvGrpSpPr/>
          <p:nvPr/>
        </p:nvGrpSpPr>
        <p:grpSpPr>
          <a:xfrm>
            <a:off x="-507450" y="2234875"/>
            <a:ext cx="1805700" cy="1895700"/>
            <a:chOff x="-659850" y="2234875"/>
            <a:chExt cx="1805700" cy="1895700"/>
          </a:xfrm>
        </p:grpSpPr>
        <p:sp>
          <p:nvSpPr>
            <p:cNvPr id="3595" name="Google Shape;3595;p40"/>
            <p:cNvSpPr/>
            <p:nvPr/>
          </p:nvSpPr>
          <p:spPr>
            <a:xfrm>
              <a:off x="1086150" y="2234875"/>
              <a:ext cx="59700" cy="18957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40"/>
            <p:cNvSpPr txBox="1"/>
            <p:nvPr/>
          </p:nvSpPr>
          <p:spPr>
            <a:xfrm>
              <a:off x="-659850" y="2778275"/>
              <a:ext cx="1805700" cy="5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2 x 2 x 2 = 8 </a:t>
              </a:r>
              <a:endParaRPr b="1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combinations </a:t>
              </a:r>
              <a:endParaRPr b="1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of the controlled variables</a:t>
              </a:r>
              <a:endParaRPr b="1" sz="12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3597" name="Google Shape;3597;p40"/>
          <p:cNvGrpSpPr/>
          <p:nvPr/>
        </p:nvGrpSpPr>
        <p:grpSpPr>
          <a:xfrm>
            <a:off x="6420625" y="1887025"/>
            <a:ext cx="2545800" cy="3113275"/>
            <a:chOff x="6420625" y="1887025"/>
            <a:chExt cx="2545800" cy="3113275"/>
          </a:xfrm>
        </p:grpSpPr>
        <p:sp>
          <p:nvSpPr>
            <p:cNvPr id="3598" name="Google Shape;3598;p40"/>
            <p:cNvSpPr/>
            <p:nvPr/>
          </p:nvSpPr>
          <p:spPr>
            <a:xfrm>
              <a:off x="6826675" y="1887025"/>
              <a:ext cx="605400" cy="26745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40"/>
            <p:cNvSpPr txBox="1"/>
            <p:nvPr/>
          </p:nvSpPr>
          <p:spPr>
            <a:xfrm>
              <a:off x="6420625" y="4655600"/>
              <a:ext cx="25458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No shared </a:t>
              </a: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representation</a:t>
              </a: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</a:t>
              </a:r>
              <a:endParaRPr b="1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No multi-task learning setup.</a:t>
              </a:r>
              <a:endParaRPr b="1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41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“Controlled” Style Classification</a:t>
            </a:r>
            <a:endParaRPr/>
          </a:p>
        </p:txBody>
      </p:sp>
      <p:sp>
        <p:nvSpPr>
          <p:cNvPr id="3605" name="Google Shape;3605;p4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6" name="Google Shape;3606;p41"/>
          <p:cNvSpPr txBox="1"/>
          <p:nvPr/>
        </p:nvSpPr>
        <p:spPr>
          <a:xfrm>
            <a:off x="151350" y="1173025"/>
            <a:ext cx="8355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Target style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(2)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,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Political View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(2)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, Education level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(2),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Gender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(2)</a:t>
            </a:r>
            <a:endParaRPr sz="1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Features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lexical 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(ngram, #-entities, #-stopwords),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syntax 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(sent-len, #-POS, #-oov),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semantic 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(senti),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(BERT)</a:t>
            </a:r>
            <a:endParaRPr b="1" sz="1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607" name="Google Shape;3607;p4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674" y="2347200"/>
            <a:ext cx="6170574" cy="24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8" name="Google Shape;3608;p41"/>
          <p:cNvSpPr/>
          <p:nvPr/>
        </p:nvSpPr>
        <p:spPr>
          <a:xfrm>
            <a:off x="243850" y="1951450"/>
            <a:ext cx="187800" cy="2013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9" name="Google Shape;3609;p41"/>
          <p:cNvSpPr/>
          <p:nvPr/>
        </p:nvSpPr>
        <p:spPr>
          <a:xfrm>
            <a:off x="1050375" y="1951450"/>
            <a:ext cx="187800" cy="201300"/>
          </a:xfrm>
          <a:prstGeom prst="cube">
            <a:avLst>
              <a:gd fmla="val 25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0" name="Google Shape;3610;p41"/>
          <p:cNvSpPr/>
          <p:nvPr/>
        </p:nvSpPr>
        <p:spPr>
          <a:xfrm>
            <a:off x="3735213" y="1951450"/>
            <a:ext cx="187800" cy="201300"/>
          </a:xfrm>
          <a:prstGeom prst="cube">
            <a:avLst>
              <a:gd fmla="val 25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1" name="Google Shape;3611;p41"/>
          <p:cNvSpPr/>
          <p:nvPr/>
        </p:nvSpPr>
        <p:spPr>
          <a:xfrm>
            <a:off x="2820050" y="1951450"/>
            <a:ext cx="187800" cy="201300"/>
          </a:xfrm>
          <a:prstGeom prst="cube">
            <a:avLst>
              <a:gd fmla="val 2500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2" name="Google Shape;3612;p41"/>
          <p:cNvSpPr txBox="1"/>
          <p:nvPr/>
        </p:nvSpPr>
        <p:spPr>
          <a:xfrm>
            <a:off x="1185550" y="1881100"/>
            <a:ext cx="1785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Avg Net </a:t>
            </a:r>
            <a:r>
              <a:rPr b="1" lang="en" sz="800">
                <a:solidFill>
                  <a:srgbClr val="01597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(Iyyer et al., 15)</a:t>
            </a:r>
            <a:endParaRPr b="1" sz="800">
              <a:solidFill>
                <a:srgbClr val="01597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(only deep features)</a:t>
            </a:r>
            <a:endParaRPr sz="8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13" name="Google Shape;3613;p41"/>
          <p:cNvSpPr txBox="1"/>
          <p:nvPr/>
        </p:nvSpPr>
        <p:spPr>
          <a:xfrm>
            <a:off x="358575" y="1881100"/>
            <a:ext cx="955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Majority </a:t>
            </a:r>
            <a:endParaRPr sz="1000"/>
          </a:p>
        </p:txBody>
      </p:sp>
      <p:sp>
        <p:nvSpPr>
          <p:cNvPr id="3614" name="Google Shape;3614;p41"/>
          <p:cNvSpPr txBox="1"/>
          <p:nvPr/>
        </p:nvSpPr>
        <p:spPr>
          <a:xfrm>
            <a:off x="2981350" y="1881100"/>
            <a:ext cx="810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Combined</a:t>
            </a:r>
            <a:endParaRPr sz="1000"/>
          </a:p>
        </p:txBody>
      </p:sp>
      <p:sp>
        <p:nvSpPr>
          <p:cNvPr id="3615" name="Google Shape;3615;p41"/>
          <p:cNvSpPr txBox="1"/>
          <p:nvPr/>
        </p:nvSpPr>
        <p:spPr>
          <a:xfrm>
            <a:off x="3890938" y="1881100"/>
            <a:ext cx="810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Controlled</a:t>
            </a:r>
            <a:endParaRPr sz="1000"/>
          </a:p>
        </p:txBody>
      </p:sp>
      <p:cxnSp>
        <p:nvCxnSpPr>
          <p:cNvPr id="3616" name="Google Shape;3616;p41"/>
          <p:cNvCxnSpPr/>
          <p:nvPr/>
        </p:nvCxnSpPr>
        <p:spPr>
          <a:xfrm flipH="1" rot="10800000">
            <a:off x="999200" y="2699650"/>
            <a:ext cx="342000" cy="19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7" name="Google Shape;3617;p41"/>
          <p:cNvSpPr txBox="1"/>
          <p:nvPr/>
        </p:nvSpPr>
        <p:spPr>
          <a:xfrm>
            <a:off x="431650" y="2850413"/>
            <a:ext cx="810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accuracy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15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Stylistic Variation in Text</a:t>
            </a:r>
            <a:endParaRPr/>
          </a:p>
        </p:txBody>
      </p:sp>
      <p:sp>
        <p:nvSpPr>
          <p:cNvPr id="3107" name="Google Shape;3107;p15"/>
          <p:cNvSpPr txBox="1"/>
          <p:nvPr>
            <p:ph idx="1" type="body"/>
          </p:nvPr>
        </p:nvSpPr>
        <p:spPr>
          <a:xfrm>
            <a:off x="176100" y="1118100"/>
            <a:ext cx="81282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Stylistic variation in text</a:t>
            </a:r>
            <a:r>
              <a:rPr lang="en"/>
              <a:t> primarily manifest themselves at the different levels of textual features (e.g., lexical, syntactic) 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(DiMarco &amp; Hirst, 90)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Connecting such features to </a:t>
            </a:r>
            <a:r>
              <a:rPr lang="en" u="sng"/>
              <a:t>someone’s persona</a:t>
            </a:r>
            <a:r>
              <a:rPr lang="en"/>
              <a:t> is important to understand stylistic variation of language. </a:t>
            </a:r>
            <a:endParaRPr/>
          </a:p>
        </p:txBody>
      </p:sp>
      <p:sp>
        <p:nvSpPr>
          <p:cNvPr id="3108" name="Google Shape;3108;p1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p42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“Controlled” Style Classification</a:t>
            </a:r>
            <a:endParaRPr/>
          </a:p>
        </p:txBody>
      </p:sp>
      <p:sp>
        <p:nvSpPr>
          <p:cNvPr id="3623" name="Google Shape;3623;p4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4" name="Google Shape;3624;p42"/>
          <p:cNvSpPr txBox="1"/>
          <p:nvPr/>
        </p:nvSpPr>
        <p:spPr>
          <a:xfrm>
            <a:off x="151350" y="1020625"/>
            <a:ext cx="8355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Target style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(2),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Political View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(2)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, Education level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(2),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Gender </a:t>
            </a:r>
            <a:r>
              <a:rPr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(2)</a:t>
            </a:r>
            <a:endParaRPr sz="1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Features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lexical 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(ngram, </a:t>
            </a:r>
            <a:r>
              <a:rPr b="1" lang="en" sz="1200">
                <a:solidFill>
                  <a:srgbClr val="FF0000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#-entities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 </a:t>
            </a:r>
            <a:r>
              <a:rPr b="1" lang="en" sz="1200">
                <a:solidFill>
                  <a:srgbClr val="FF0000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#-stopwords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),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syntax 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b="1" lang="en" sz="1200">
                <a:solidFill>
                  <a:srgbClr val="FF0000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sent-len, #-each-POS, #-oov)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semantic 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(senti)</a:t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Model</a:t>
            </a: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Logistic regression classifier</a:t>
            </a:r>
            <a:endParaRPr b="1" sz="1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3625" name="Google Shape;3625;p42"/>
          <p:cNvGrpSpPr/>
          <p:nvPr/>
        </p:nvGrpSpPr>
        <p:grpSpPr>
          <a:xfrm>
            <a:off x="926600" y="2119075"/>
            <a:ext cx="7185075" cy="825750"/>
            <a:chOff x="926600" y="1890475"/>
            <a:chExt cx="7185075" cy="825750"/>
          </a:xfrm>
        </p:grpSpPr>
        <p:sp>
          <p:nvSpPr>
            <p:cNvPr id="3626" name="Google Shape;3626;p42"/>
            <p:cNvSpPr txBox="1"/>
            <p:nvPr/>
          </p:nvSpPr>
          <p:spPr>
            <a:xfrm>
              <a:off x="7033775" y="2064058"/>
              <a:ext cx="1077900" cy="402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Female</a:t>
              </a:r>
              <a:endParaRPr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627" name="Google Shape;3627;p42"/>
            <p:cNvSpPr txBox="1"/>
            <p:nvPr/>
          </p:nvSpPr>
          <p:spPr>
            <a:xfrm>
              <a:off x="926600" y="2064058"/>
              <a:ext cx="1077900" cy="402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Male</a:t>
              </a:r>
              <a:endParaRPr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628" name="Google Shape;3628;p42"/>
            <p:cNvSpPr txBox="1"/>
            <p:nvPr/>
          </p:nvSpPr>
          <p:spPr>
            <a:xfrm>
              <a:off x="2237950" y="1890475"/>
              <a:ext cx="19941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PROPN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</a:t>
              </a: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ADJ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</a:t>
              </a: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#-ENTITIES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went, party, </a:t>
              </a: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SENT-LEN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3629" name="Google Shape;3629;p42"/>
            <p:cNvSpPr txBox="1"/>
            <p:nvPr/>
          </p:nvSpPr>
          <p:spPr>
            <a:xfrm>
              <a:off x="4869863" y="1912225"/>
              <a:ext cx="19941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h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appy, day, end, group, just, </a:t>
              </a:r>
              <a:endParaRPr b="1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snow, </a:t>
              </a: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NOUN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3630" name="Google Shape;3630;p42"/>
          <p:cNvGrpSpPr/>
          <p:nvPr/>
        </p:nvGrpSpPr>
        <p:grpSpPr>
          <a:xfrm>
            <a:off x="926600" y="3381025"/>
            <a:ext cx="7185075" cy="831600"/>
            <a:chOff x="926600" y="2847625"/>
            <a:chExt cx="7185075" cy="831600"/>
          </a:xfrm>
        </p:grpSpPr>
        <p:sp>
          <p:nvSpPr>
            <p:cNvPr id="3631" name="Google Shape;3631;p42"/>
            <p:cNvSpPr txBox="1"/>
            <p:nvPr/>
          </p:nvSpPr>
          <p:spPr>
            <a:xfrm>
              <a:off x="7033775" y="3033958"/>
              <a:ext cx="1077900" cy="4020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RightWing</a:t>
              </a:r>
              <a:endParaRPr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632" name="Google Shape;3632;p42"/>
            <p:cNvSpPr txBox="1"/>
            <p:nvPr/>
          </p:nvSpPr>
          <p:spPr>
            <a:xfrm>
              <a:off x="926600" y="3033958"/>
              <a:ext cx="1077900" cy="4020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Left</a:t>
              </a:r>
              <a:r>
                <a:rPr lang="en" u="sng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Wing</a:t>
              </a:r>
              <a:endParaRPr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633" name="Google Shape;3633;p42"/>
            <p:cNvSpPr txBox="1"/>
            <p:nvPr/>
          </p:nvSpPr>
          <p:spPr>
            <a:xfrm>
              <a:off x="2237950" y="2847625"/>
              <a:ext cx="21225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f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emale, time, </a:t>
              </a: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NOUN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</a:t>
              </a: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ADP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</a:t>
              </a: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VERB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porch, day, loved</a:t>
              </a:r>
              <a:endParaRPr sz="1800"/>
            </a:p>
          </p:txBody>
        </p:sp>
        <p:sp>
          <p:nvSpPr>
            <p:cNvPr id="3634" name="Google Shape;3634;p42"/>
            <p:cNvSpPr txBox="1"/>
            <p:nvPr/>
          </p:nvSpPr>
          <p:spPr>
            <a:xfrm>
              <a:off x="4606038" y="2875225"/>
              <a:ext cx="22578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SENT-LEN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</a:t>
              </a:r>
              <a:endParaRPr b="1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PROPN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</a:t>
              </a: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#-ENTITIES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</a:t>
              </a:r>
              <a:endParaRPr b="1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n’t, </a:t>
              </a: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ADJ</a:t>
              </a:r>
              <a:r>
                <a:rPr b="1" lang="en" sz="1800">
                  <a:solidFill>
                    <a:srgbClr val="003B55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</a:t>
              </a:r>
              <a:r>
                <a:rPr b="1" lang="en" sz="1800">
                  <a:solidFill>
                    <a:srgbClr val="FF0000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NUM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43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Future Directions</a:t>
            </a:r>
            <a:endParaRPr/>
          </a:p>
        </p:txBody>
      </p:sp>
      <p:sp>
        <p:nvSpPr>
          <p:cNvPr id="3640" name="Google Shape;3640;p43"/>
          <p:cNvSpPr txBox="1"/>
          <p:nvPr>
            <p:ph idx="1" type="body"/>
          </p:nvPr>
        </p:nvSpPr>
        <p:spPr>
          <a:xfrm>
            <a:off x="176100" y="965700"/>
            <a:ext cx="87591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PASTeL dataset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A parallelly written text across different personas.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More valid setup for “controlled” style classification and “supervised” style transfer</a:t>
            </a:r>
            <a:r>
              <a:rPr lang="en"/>
              <a:t> in the model design as well as evaluation.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1" name="Google Shape;3641;p4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2" name="Google Shape;3642;p43"/>
          <p:cNvSpPr txBox="1"/>
          <p:nvPr/>
        </p:nvSpPr>
        <p:spPr>
          <a:xfrm>
            <a:off x="176100" y="2642925"/>
            <a:ext cx="82164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Char char="▪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Some lessons and future directions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"/>
              <a:buChar char="▫"/>
            </a:pPr>
            <a:r>
              <a:rPr b="1" lang="en" sz="2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Exactly know what type of styles you are working on.</a:t>
            </a:r>
            <a:endParaRPr b="1"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E.g.,  Persona: pragmatics aspect of group characteristics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"/>
              <a:buChar char="▫"/>
            </a:pPr>
            <a:r>
              <a:rPr b="1" lang="en" sz="2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Style is not always separable from content</a:t>
            </a:r>
            <a:endParaRPr b="1"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E.g., word ‘happy’ for </a:t>
            </a:r>
            <a:r>
              <a:rPr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Female</a:t>
            </a: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 word ‘time‘ for </a:t>
            </a:r>
            <a:r>
              <a:rPr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LeftWing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7" name="Google Shape;36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501" y="0"/>
            <a:ext cx="2406725" cy="2584635"/>
          </a:xfrm>
          <a:prstGeom prst="rect">
            <a:avLst/>
          </a:prstGeom>
          <a:noFill/>
          <a:ln>
            <a:noFill/>
          </a:ln>
        </p:spPr>
      </p:pic>
      <p:sp>
        <p:nvSpPr>
          <p:cNvPr id="3648" name="Google Shape;3648;p44"/>
          <p:cNvSpPr txBox="1"/>
          <p:nvPr>
            <p:ph idx="1" type="body"/>
          </p:nvPr>
        </p:nvSpPr>
        <p:spPr>
          <a:xfrm>
            <a:off x="176100" y="1118100"/>
            <a:ext cx="8091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Some lessons and future directions</a:t>
            </a:r>
            <a:r>
              <a:rPr lang="en"/>
              <a:t> (continued)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▫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Multiple s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tyles co-vary together at the same time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Cross-style dependency</a:t>
            </a:r>
            <a:endParaRPr sz="2000"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“xSLUE: A Benchmark for Cross-Style Language Understanding and Evaluation” </a:t>
            </a:r>
            <a:r>
              <a:rPr lang="en" sz="1000">
                <a:solidFill>
                  <a:srgbClr val="01597F"/>
                </a:solidFill>
              </a:rPr>
              <a:t>(Kang &amp; Hovy, preprint 19)</a:t>
            </a:r>
            <a:endParaRPr sz="1000">
              <a:solidFill>
                <a:srgbClr val="01597F"/>
              </a:solidFill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E.g., text written by </a:t>
            </a:r>
            <a:r>
              <a:rPr lang="en" sz="1600" u="sng"/>
              <a:t>doctorate </a:t>
            </a:r>
            <a:r>
              <a:rPr lang="en" sz="1600"/>
              <a:t>degree is often </a:t>
            </a:r>
            <a:r>
              <a:rPr lang="en" sz="1600" u="sng"/>
              <a:t>non-humorous</a:t>
            </a:r>
            <a:endParaRPr sz="1600" u="sng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▫"/>
            </a:pPr>
            <a:r>
              <a:rPr lang="en" sz="2000"/>
              <a:t>Cross-style classification/transfer with shared representation across styles</a:t>
            </a:r>
            <a:endParaRPr sz="2000"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E.g., Formality ↔ Politeness ↔ Gender</a:t>
            </a:r>
            <a:endParaRPr sz="16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1" marL="914400" rtl="0" algn="l">
              <a:spcBef>
                <a:spcPts val="480"/>
              </a:spcBef>
              <a:spcAft>
                <a:spcPts val="0"/>
              </a:spcAft>
              <a:buSzPts val="2000"/>
              <a:buChar char="▫"/>
            </a:pPr>
            <a:r>
              <a:t/>
            </a:r>
            <a:endParaRPr/>
          </a:p>
        </p:txBody>
      </p:sp>
      <p:sp>
        <p:nvSpPr>
          <p:cNvPr id="3649" name="Google Shape;3649;p44"/>
          <p:cNvSpPr txBox="1"/>
          <p:nvPr>
            <p:ph type="title"/>
          </p:nvPr>
        </p:nvSpPr>
        <p:spPr>
          <a:xfrm>
            <a:off x="108700" y="129775"/>
            <a:ext cx="5705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Future Directions</a:t>
            </a:r>
            <a:endParaRPr/>
          </a:p>
        </p:txBody>
      </p:sp>
      <p:sp>
        <p:nvSpPr>
          <p:cNvPr id="3650" name="Google Shape;3650;p4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45"/>
          <p:cNvSpPr txBox="1"/>
          <p:nvPr>
            <p:ph idx="4294967295" type="ctrTitle"/>
          </p:nvPr>
        </p:nvSpPr>
        <p:spPr>
          <a:xfrm>
            <a:off x="576425" y="287950"/>
            <a:ext cx="3731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QA</a:t>
            </a:r>
            <a:endParaRPr sz="7200"/>
          </a:p>
        </p:txBody>
      </p:sp>
      <p:sp>
        <p:nvSpPr>
          <p:cNvPr id="3656" name="Google Shape;3656;p45"/>
          <p:cNvSpPr txBox="1"/>
          <p:nvPr>
            <p:ph idx="4294967295" type="subTitle"/>
          </p:nvPr>
        </p:nvSpPr>
        <p:spPr>
          <a:xfrm>
            <a:off x="576425" y="1568825"/>
            <a:ext cx="7845300" cy="28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Titillium Web"/>
                <a:ea typeface="Titillium Web"/>
                <a:cs typeface="Titillium Web"/>
                <a:sym typeface="Titillium Web"/>
              </a:rPr>
              <a:t>Acknowledgements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work would not have been possible without the ViST dataset and helpful suggestions with Ting-Hao Huang. We also thank Alan W Black, Dan Jurafsky, Wei Xu, Taehee Jung, and anonymous reviewers for their helpful comments.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Titillium Web"/>
                <a:ea typeface="Titillium Web"/>
                <a:cs typeface="Titillium Web"/>
                <a:sym typeface="Titillium Web"/>
              </a:rPr>
              <a:t>Dongyeop Kang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dongyeok@cs.cmu.edu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Titillium Web"/>
                <a:ea typeface="Titillium Web"/>
                <a:cs typeface="Titillium Web"/>
                <a:sym typeface="Titillium Web"/>
              </a:rPr>
              <a:t>Code &amp; Dataset</a:t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github.com/dykang/PASTEL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3657" name="Google Shape;3657;p4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8" name="Google Shape;365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3050" y="814975"/>
            <a:ext cx="1299151" cy="4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4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664" name="Google Shape;36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8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47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in Style Language</a:t>
            </a:r>
            <a:endParaRPr/>
          </a:p>
        </p:txBody>
      </p:sp>
      <p:sp>
        <p:nvSpPr>
          <p:cNvPr id="3670" name="Google Shape;3670;p47"/>
          <p:cNvSpPr txBox="1"/>
          <p:nvPr>
            <p:ph idx="1" type="body"/>
          </p:nvPr>
        </p:nvSpPr>
        <p:spPr>
          <a:xfrm>
            <a:off x="176100" y="965700"/>
            <a:ext cx="8228400" cy="16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Stylometry 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▫"/>
            </a:pPr>
            <a:r>
              <a:rPr lang="en">
                <a:solidFill>
                  <a:schemeClr val="dk1"/>
                </a:solidFill>
              </a:rPr>
              <a:t>Authorship attribution &amp; author profiling &amp; attribute classification 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(Koppel et al., 11; Argamon et al., 09; Koppel &amp; Winter, 14, Verhoeven &amp; Daelemans, 14, Stamatatos et al., 18)</a:t>
            </a:r>
            <a:endParaRPr sz="1200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▫"/>
            </a:pPr>
            <a:r>
              <a:rPr lang="en">
                <a:solidFill>
                  <a:schemeClr val="dk1"/>
                </a:solidFill>
              </a:rPr>
              <a:t>Style bias &amp; biographic attributes 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(Vogel &amp; Jurafsky, 12) (Garera &amp; Yarowsky, 09)</a:t>
            </a:r>
            <a:endParaRPr sz="1200">
              <a:solidFill>
                <a:srgbClr val="0B87A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4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2" name="Google Shape;3672;p47"/>
          <p:cNvSpPr txBox="1"/>
          <p:nvPr/>
        </p:nvSpPr>
        <p:spPr>
          <a:xfrm>
            <a:off x="176100" y="2646775"/>
            <a:ext cx="8311500" cy="21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Char char="▪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Style transfer between text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on text written in parallel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200"/>
              <a:buFont typeface="Titillium Web Light"/>
              <a:buChar char="▫"/>
            </a:pP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Gender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(Reddy &amp; Knight, 16)</a:t>
            </a: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 Political view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(Prabhumoye et al., 18),</a:t>
            </a: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Sentiment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(Fu et al., 18; Shen et al.,17; Hu et al., 17), </a:t>
            </a: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Medium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(Han et al., 17)</a:t>
            </a: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</a:t>
            </a:r>
            <a:endParaRPr sz="1800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on pararalley written text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200"/>
              <a:buFont typeface="Titillium Web Light"/>
              <a:buChar char="▫"/>
            </a:pP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Medium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(Jhamtani et al., 17),  </a:t>
            </a: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Sarcasm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Peled and Reichart, 17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), </a:t>
            </a: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Formality 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(Rao &amp; Tetreault, 18)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6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p48"/>
          <p:cNvSpPr/>
          <p:nvPr/>
        </p:nvSpPr>
        <p:spPr>
          <a:xfrm>
            <a:off x="4514775" y="1590863"/>
            <a:ext cx="2362800" cy="1700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8" name="Google Shape;3678;p48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Denotation Setting?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679" name="Google Shape;3679;p4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0" name="Google Shape;3680;p48"/>
          <p:cNvSpPr txBox="1"/>
          <p:nvPr/>
        </p:nvSpPr>
        <p:spPr>
          <a:xfrm>
            <a:off x="2206088" y="3893950"/>
            <a:ext cx="26679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Story (Images  </a:t>
            </a:r>
            <a:endParaRPr b="1" sz="24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681" name="Google Shape;36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75" y="1521675"/>
            <a:ext cx="1239699" cy="186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2" name="Google Shape;36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575" y="1485250"/>
            <a:ext cx="1273825" cy="191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3" name="Google Shape;36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800" y="1479838"/>
            <a:ext cx="1539600" cy="193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4" name="Google Shape;368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8800" y="1722163"/>
            <a:ext cx="2174752" cy="144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5" name="Google Shape;368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5950" y="1479834"/>
            <a:ext cx="1332956" cy="193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686" name="Google Shape;3686;p48"/>
          <p:cNvSpPr txBox="1"/>
          <p:nvPr/>
        </p:nvSpPr>
        <p:spPr>
          <a:xfrm>
            <a:off x="151350" y="747725"/>
            <a:ext cx="3211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Case study on denotation setting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3687" name="Google Shape;3687;p48"/>
          <p:cNvGrpSpPr/>
          <p:nvPr/>
        </p:nvGrpSpPr>
        <p:grpSpPr>
          <a:xfrm>
            <a:off x="319450" y="3358050"/>
            <a:ext cx="7914000" cy="1048900"/>
            <a:chOff x="319450" y="3358050"/>
            <a:chExt cx="7914000" cy="1048900"/>
          </a:xfrm>
        </p:grpSpPr>
        <p:sp>
          <p:nvSpPr>
            <p:cNvPr id="3688" name="Google Shape;3688;p48"/>
            <p:cNvSpPr txBox="1"/>
            <p:nvPr/>
          </p:nvSpPr>
          <p:spPr>
            <a:xfrm>
              <a:off x="4727263" y="3893950"/>
              <a:ext cx="2370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03B55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+ keywords)</a:t>
              </a:r>
              <a:endParaRPr b="1" sz="3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689" name="Google Shape;3689;p48"/>
            <p:cNvSpPr txBox="1"/>
            <p:nvPr/>
          </p:nvSpPr>
          <p:spPr>
            <a:xfrm>
              <a:off x="319450" y="3397175"/>
              <a:ext cx="11943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1597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vaulted, church, ceilings </a:t>
              </a:r>
              <a:endParaRPr sz="12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690" name="Google Shape;3690;p48"/>
            <p:cNvSpPr txBox="1"/>
            <p:nvPr/>
          </p:nvSpPr>
          <p:spPr>
            <a:xfrm>
              <a:off x="1630477" y="3358050"/>
              <a:ext cx="12396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1597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windows, bars</a:t>
              </a:r>
              <a:endParaRPr sz="12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691" name="Google Shape;3691;p48"/>
            <p:cNvSpPr txBox="1"/>
            <p:nvPr/>
          </p:nvSpPr>
          <p:spPr>
            <a:xfrm>
              <a:off x="3090150" y="3358050"/>
              <a:ext cx="13329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1597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slits, shape, cross </a:t>
              </a:r>
              <a:endParaRPr sz="1200"/>
            </a:p>
          </p:txBody>
        </p:sp>
        <p:sp>
          <p:nvSpPr>
            <p:cNvPr id="3692" name="Google Shape;3692;p48"/>
            <p:cNvSpPr txBox="1"/>
            <p:nvPr/>
          </p:nvSpPr>
          <p:spPr>
            <a:xfrm>
              <a:off x="4740225" y="3370163"/>
              <a:ext cx="19119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1597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wooden, door, courtyard 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693" name="Google Shape;3693;p48"/>
            <p:cNvSpPr txBox="1"/>
            <p:nvPr/>
          </p:nvSpPr>
          <p:spPr>
            <a:xfrm>
              <a:off x="6783550" y="3495575"/>
              <a:ext cx="14499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1597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visited, times, local, church</a:t>
              </a:r>
              <a:endParaRPr sz="12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49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“Unsupervised” Style Transfer</a:t>
            </a:r>
            <a:endParaRPr/>
          </a:p>
        </p:txBody>
      </p:sp>
      <p:sp>
        <p:nvSpPr>
          <p:cNvPr id="3699" name="Google Shape;3699;p4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0" name="Google Shape;37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202" y="2088545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1" name="Google Shape;37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427" y="2088545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2" name="Google Shape;37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027" y="2088545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3" name="Google Shape;37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627" y="2088545"/>
            <a:ext cx="398749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4" name="Google Shape;3704;p49"/>
          <p:cNvSpPr txBox="1"/>
          <p:nvPr/>
        </p:nvSpPr>
        <p:spPr>
          <a:xfrm>
            <a:off x="4546513" y="140878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05" name="Google Shape;3705;p49"/>
          <p:cNvSpPr txBox="1"/>
          <p:nvPr/>
        </p:nvSpPr>
        <p:spPr>
          <a:xfrm>
            <a:off x="2805563" y="140878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06" name="Google Shape;3706;p49"/>
          <p:cNvSpPr/>
          <p:nvPr/>
        </p:nvSpPr>
        <p:spPr>
          <a:xfrm>
            <a:off x="2641775" y="2029175"/>
            <a:ext cx="1394100" cy="61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49"/>
          <p:cNvSpPr/>
          <p:nvPr/>
        </p:nvSpPr>
        <p:spPr>
          <a:xfrm>
            <a:off x="4427225" y="2050600"/>
            <a:ext cx="1394100" cy="61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49"/>
          <p:cNvSpPr/>
          <p:nvPr/>
        </p:nvSpPr>
        <p:spPr>
          <a:xfrm>
            <a:off x="2641775" y="2886398"/>
            <a:ext cx="3123300" cy="3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Latent Representation</a:t>
            </a:r>
            <a:endParaRPr b="1"/>
          </a:p>
        </p:txBody>
      </p:sp>
      <p:sp>
        <p:nvSpPr>
          <p:cNvPr id="3709" name="Google Shape;3709;p49"/>
          <p:cNvSpPr/>
          <p:nvPr/>
        </p:nvSpPr>
        <p:spPr>
          <a:xfrm>
            <a:off x="3621500" y="3882000"/>
            <a:ext cx="1209300" cy="40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Generator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710" name="Google Shape;3710;p49"/>
          <p:cNvCxnSpPr/>
          <p:nvPr/>
        </p:nvCxnSpPr>
        <p:spPr>
          <a:xfrm>
            <a:off x="4992975" y="4006680"/>
            <a:ext cx="400800" cy="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1" name="Google Shape;3711;p49"/>
          <p:cNvCxnSpPr/>
          <p:nvPr/>
        </p:nvCxnSpPr>
        <p:spPr>
          <a:xfrm rot="10800000">
            <a:off x="4224800" y="3396338"/>
            <a:ext cx="2700" cy="32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12" name="Google Shape;3712;p49"/>
          <p:cNvCxnSpPr/>
          <p:nvPr/>
        </p:nvCxnSpPr>
        <p:spPr>
          <a:xfrm>
            <a:off x="4992975" y="4157180"/>
            <a:ext cx="400800" cy="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13" name="Google Shape;3713;p49"/>
          <p:cNvSpPr/>
          <p:nvPr/>
        </p:nvSpPr>
        <p:spPr>
          <a:xfrm>
            <a:off x="5593525" y="3881975"/>
            <a:ext cx="992100" cy="40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Classifier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4" name="Google Shape;3714;p49"/>
          <p:cNvSpPr txBox="1"/>
          <p:nvPr/>
        </p:nvSpPr>
        <p:spPr>
          <a:xfrm>
            <a:off x="4512800" y="4272925"/>
            <a:ext cx="1933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VAE-GAN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Hu et al., 18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</a:t>
            </a:r>
            <a:endParaRPr/>
          </a:p>
        </p:txBody>
      </p:sp>
      <p:sp>
        <p:nvSpPr>
          <p:cNvPr id="3715" name="Google Shape;3715;p49"/>
          <p:cNvSpPr txBox="1"/>
          <p:nvPr/>
        </p:nvSpPr>
        <p:spPr>
          <a:xfrm>
            <a:off x="5821325" y="2856875"/>
            <a:ext cx="2831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Back-Translation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Lample et al., 18,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Prabhumoye et al,18)</a:t>
            </a:r>
            <a:endParaRPr/>
          </a:p>
        </p:txBody>
      </p:sp>
      <p:sp>
        <p:nvSpPr>
          <p:cNvPr id="3716" name="Google Shape;3716;p49"/>
          <p:cNvSpPr txBox="1"/>
          <p:nvPr/>
        </p:nvSpPr>
        <p:spPr>
          <a:xfrm>
            <a:off x="2244400" y="3278400"/>
            <a:ext cx="16644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CAE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Shen et al., 17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</a:t>
            </a:r>
            <a:endParaRPr/>
          </a:p>
        </p:txBody>
      </p:sp>
      <p:cxnSp>
        <p:nvCxnSpPr>
          <p:cNvPr id="3717" name="Google Shape;3717;p49"/>
          <p:cNvCxnSpPr/>
          <p:nvPr/>
        </p:nvCxnSpPr>
        <p:spPr>
          <a:xfrm rot="10800000">
            <a:off x="4035875" y="3396338"/>
            <a:ext cx="2700" cy="32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8" name="Google Shape;3718;p49"/>
          <p:cNvSpPr txBox="1"/>
          <p:nvPr/>
        </p:nvSpPr>
        <p:spPr>
          <a:xfrm>
            <a:off x="151350" y="747725"/>
            <a:ext cx="791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Different ways to address the semantic drift</a:t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p50"/>
          <p:cNvSpPr/>
          <p:nvPr/>
        </p:nvSpPr>
        <p:spPr>
          <a:xfrm>
            <a:off x="2850463" y="2792500"/>
            <a:ext cx="3419100" cy="61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50"/>
          <p:cNvSpPr/>
          <p:nvPr/>
        </p:nvSpPr>
        <p:spPr>
          <a:xfrm>
            <a:off x="2874438" y="1966025"/>
            <a:ext cx="3419100" cy="581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50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“Supervised” Style Transfer</a:t>
            </a:r>
            <a:endParaRPr/>
          </a:p>
        </p:txBody>
      </p:sp>
      <p:sp>
        <p:nvSpPr>
          <p:cNvPr id="3726" name="Google Shape;3726;p5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7" name="Google Shape;3727;p50"/>
          <p:cNvSpPr/>
          <p:nvPr/>
        </p:nvSpPr>
        <p:spPr>
          <a:xfrm>
            <a:off x="4272613" y="2025250"/>
            <a:ext cx="588600" cy="483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D3EBD5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r>
              <a:rPr b="1" lang="en" sz="900">
                <a:solidFill>
                  <a:srgbClr val="D3EBD5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900">
              <a:solidFill>
                <a:srgbClr val="D3EBD5"/>
              </a:solidFill>
            </a:endParaRPr>
          </a:p>
        </p:txBody>
      </p:sp>
      <p:sp>
        <p:nvSpPr>
          <p:cNvPr id="3728" name="Google Shape;3728;p50"/>
          <p:cNvSpPr txBox="1"/>
          <p:nvPr/>
        </p:nvSpPr>
        <p:spPr>
          <a:xfrm>
            <a:off x="6917188" y="638858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29" name="Google Shape;3729;p50"/>
          <p:cNvSpPr txBox="1"/>
          <p:nvPr/>
        </p:nvSpPr>
        <p:spPr>
          <a:xfrm>
            <a:off x="5481038" y="638858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730" name="Google Shape;37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740" y="1995545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1" name="Google Shape;37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965" y="1995545"/>
            <a:ext cx="398749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2" name="Google Shape;3732;p50"/>
          <p:cNvSpPr txBox="1"/>
          <p:nvPr/>
        </p:nvSpPr>
        <p:spPr>
          <a:xfrm>
            <a:off x="5089800" y="1400558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33" name="Google Shape;3733;p50"/>
          <p:cNvSpPr txBox="1"/>
          <p:nvPr/>
        </p:nvSpPr>
        <p:spPr>
          <a:xfrm>
            <a:off x="2967850" y="1400558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34" name="Google Shape;3734;p50"/>
          <p:cNvSpPr/>
          <p:nvPr/>
        </p:nvSpPr>
        <p:spPr>
          <a:xfrm>
            <a:off x="2972663" y="3793325"/>
            <a:ext cx="1209300" cy="40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Encoder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35" name="Google Shape;3735;p50"/>
          <p:cNvSpPr/>
          <p:nvPr/>
        </p:nvSpPr>
        <p:spPr>
          <a:xfrm>
            <a:off x="4910513" y="3793325"/>
            <a:ext cx="1209300" cy="40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Decoder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736" name="Google Shape;3736;p50"/>
          <p:cNvCxnSpPr/>
          <p:nvPr/>
        </p:nvCxnSpPr>
        <p:spPr>
          <a:xfrm>
            <a:off x="4325138" y="3923655"/>
            <a:ext cx="400800" cy="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7" name="Google Shape;3737;p50"/>
          <p:cNvCxnSpPr/>
          <p:nvPr/>
        </p:nvCxnSpPr>
        <p:spPr>
          <a:xfrm>
            <a:off x="4325138" y="4074155"/>
            <a:ext cx="400800" cy="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38" name="Google Shape;3738;p50"/>
          <p:cNvSpPr txBox="1"/>
          <p:nvPr/>
        </p:nvSpPr>
        <p:spPr>
          <a:xfrm>
            <a:off x="3675738" y="4205863"/>
            <a:ext cx="2617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Seq2Seq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Bahdanau et al., 14)</a:t>
            </a:r>
            <a:endParaRPr/>
          </a:p>
        </p:txBody>
      </p:sp>
      <p:sp>
        <p:nvSpPr>
          <p:cNvPr id="3739" name="Google Shape;3739;p50"/>
          <p:cNvSpPr/>
          <p:nvPr/>
        </p:nvSpPr>
        <p:spPr>
          <a:xfrm>
            <a:off x="4272613" y="2863450"/>
            <a:ext cx="588600" cy="483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D3EBD5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r>
              <a:rPr b="1" lang="en" sz="900">
                <a:solidFill>
                  <a:srgbClr val="D3EBD5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endParaRPr sz="900">
              <a:solidFill>
                <a:srgbClr val="D3EBD5"/>
              </a:solidFill>
            </a:endParaRPr>
          </a:p>
        </p:txBody>
      </p:sp>
      <p:pic>
        <p:nvPicPr>
          <p:cNvPr id="3740" name="Google Shape;37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740" y="2833745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1" name="Google Shape;37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965" y="2833745"/>
            <a:ext cx="398749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2" name="Google Shape;3742;p50"/>
          <p:cNvSpPr txBox="1"/>
          <p:nvPr/>
        </p:nvSpPr>
        <p:spPr>
          <a:xfrm rot="5400000">
            <a:off x="4421954" y="2506600"/>
            <a:ext cx="428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/>
          </a:p>
        </p:txBody>
      </p:sp>
      <p:sp>
        <p:nvSpPr>
          <p:cNvPr id="3743" name="Google Shape;3743;p50"/>
          <p:cNvSpPr txBox="1"/>
          <p:nvPr/>
        </p:nvSpPr>
        <p:spPr>
          <a:xfrm rot="5400000">
            <a:off x="5432604" y="2506600"/>
            <a:ext cx="428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/>
          </a:p>
        </p:txBody>
      </p:sp>
      <p:sp>
        <p:nvSpPr>
          <p:cNvPr id="3744" name="Google Shape;3744;p50"/>
          <p:cNvSpPr txBox="1"/>
          <p:nvPr/>
        </p:nvSpPr>
        <p:spPr>
          <a:xfrm rot="5400000">
            <a:off x="3363254" y="2506600"/>
            <a:ext cx="428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/>
          </a:p>
        </p:txBody>
      </p:sp>
      <p:sp>
        <p:nvSpPr>
          <p:cNvPr id="3745" name="Google Shape;3745;p50"/>
          <p:cNvSpPr txBox="1"/>
          <p:nvPr/>
        </p:nvSpPr>
        <p:spPr>
          <a:xfrm>
            <a:off x="151350" y="747725"/>
            <a:ext cx="791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Semantics preserves between two parallel text because of the shared denotation</a:t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9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0" name="Google Shape;3750;p51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(sentence)</a:t>
            </a:r>
            <a:endParaRPr/>
          </a:p>
        </p:txBody>
      </p:sp>
      <p:sp>
        <p:nvSpPr>
          <p:cNvPr id="3751" name="Google Shape;3751;p5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2" name="Google Shape;3752;p51"/>
          <p:cNvSpPr txBox="1"/>
          <p:nvPr/>
        </p:nvSpPr>
        <p:spPr>
          <a:xfrm>
            <a:off x="1332300" y="1466600"/>
            <a:ext cx="64794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living room of our new home is nice and bright with natural light.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53" name="Google Shape;3753;p51"/>
          <p:cNvSpPr txBox="1"/>
          <p:nvPr/>
        </p:nvSpPr>
        <p:spPr>
          <a:xfrm>
            <a:off x="591475" y="2553625"/>
            <a:ext cx="75234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 1</a:t>
            </a: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: The natural lightning made the apartment look quite nice for the upcoming tour .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54" name="Google Shape;3754;p51"/>
          <p:cNvSpPr txBox="1"/>
          <p:nvPr/>
        </p:nvSpPr>
        <p:spPr>
          <a:xfrm>
            <a:off x="591475" y="3772825"/>
            <a:ext cx="75234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 2</a:t>
            </a: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: The house tour began in the living room which had a sufficient amount of natural lighting.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55" name="Google Shape;3755;p51"/>
          <p:cNvSpPr txBox="1"/>
          <p:nvPr/>
        </p:nvSpPr>
        <p:spPr>
          <a:xfrm>
            <a:off x="6318575" y="2980895"/>
            <a:ext cx="1077900" cy="402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NoDegree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56" name="Google Shape;3756;p51"/>
          <p:cNvSpPr txBox="1"/>
          <p:nvPr/>
        </p:nvSpPr>
        <p:spPr>
          <a:xfrm>
            <a:off x="6318575" y="4276295"/>
            <a:ext cx="1077900" cy="402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Graduate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57" name="Google Shape;3757;p51"/>
          <p:cNvSpPr txBox="1"/>
          <p:nvPr/>
        </p:nvSpPr>
        <p:spPr>
          <a:xfrm>
            <a:off x="7502500" y="4276308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58" name="Google Shape;3758;p51"/>
          <p:cNvSpPr txBox="1"/>
          <p:nvPr/>
        </p:nvSpPr>
        <p:spPr>
          <a:xfrm>
            <a:off x="7502500" y="2980895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Male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59" name="Google Shape;3759;p51"/>
          <p:cNvSpPr/>
          <p:nvPr/>
        </p:nvSpPr>
        <p:spPr>
          <a:xfrm>
            <a:off x="3717450" y="903800"/>
            <a:ext cx="1709100" cy="513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D3EBD5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Denotation</a:t>
            </a:r>
            <a:endParaRPr sz="1800">
              <a:solidFill>
                <a:srgbClr val="D3EBD5"/>
              </a:solidFill>
            </a:endParaRPr>
          </a:p>
        </p:txBody>
      </p:sp>
      <p:sp>
        <p:nvSpPr>
          <p:cNvPr id="3760" name="Google Shape;3760;p51"/>
          <p:cNvSpPr txBox="1"/>
          <p:nvPr/>
        </p:nvSpPr>
        <p:spPr>
          <a:xfrm>
            <a:off x="5365575" y="977600"/>
            <a:ext cx="12204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(only text)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16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Quiz</a:t>
            </a:r>
            <a:endParaRPr/>
          </a:p>
        </p:txBody>
      </p:sp>
      <p:sp>
        <p:nvSpPr>
          <p:cNvPr id="3114" name="Google Shape;3114;p1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5" name="Google Shape;3115;p16"/>
          <p:cNvSpPr txBox="1"/>
          <p:nvPr/>
        </p:nvSpPr>
        <p:spPr>
          <a:xfrm>
            <a:off x="1274425" y="849525"/>
            <a:ext cx="64794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Context: </a:t>
            </a:r>
            <a:endParaRPr b="1" sz="24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went to an art museum with a group of friends.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16" name="Google Shape;3116;p16"/>
          <p:cNvSpPr txBox="1"/>
          <p:nvPr/>
        </p:nvSpPr>
        <p:spPr>
          <a:xfrm>
            <a:off x="1456350" y="1919438"/>
            <a:ext cx="3030900" cy="706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Education:</a:t>
            </a: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4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HighSchool</a:t>
            </a:r>
            <a:endParaRPr sz="24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17" name="Google Shape;3117;p16"/>
          <p:cNvSpPr txBox="1"/>
          <p:nvPr/>
        </p:nvSpPr>
        <p:spPr>
          <a:xfrm>
            <a:off x="4656750" y="1919450"/>
            <a:ext cx="2761200" cy="706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Education:</a:t>
            </a: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4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Bachelor</a:t>
            </a:r>
            <a:endParaRPr sz="24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18" name="Google Shape;3118;p16"/>
          <p:cNvSpPr txBox="1"/>
          <p:nvPr/>
        </p:nvSpPr>
        <p:spPr>
          <a:xfrm>
            <a:off x="752425" y="3002275"/>
            <a:ext cx="75234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Ex1</a:t>
            </a: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My friends and I went to a art museum yesterday.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19" name="Google Shape;3119;p16"/>
          <p:cNvSpPr txBox="1"/>
          <p:nvPr/>
        </p:nvSpPr>
        <p:spPr>
          <a:xfrm>
            <a:off x="752425" y="3860875"/>
            <a:ext cx="7446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Ex2</a:t>
            </a: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: I went to the museum with a bunch of friends.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20" name="Google Shape;3120;p16"/>
          <p:cNvSpPr txBox="1"/>
          <p:nvPr/>
        </p:nvSpPr>
        <p:spPr>
          <a:xfrm>
            <a:off x="7313000" y="3599927"/>
            <a:ext cx="1077900" cy="402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HighSchool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21" name="Google Shape;3121;p16"/>
          <p:cNvSpPr txBox="1"/>
          <p:nvPr/>
        </p:nvSpPr>
        <p:spPr>
          <a:xfrm>
            <a:off x="7352700" y="4397708"/>
            <a:ext cx="1077900" cy="402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Bachelor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22" name="Google Shape;3122;p16"/>
          <p:cNvSpPr txBox="1"/>
          <p:nvPr/>
        </p:nvSpPr>
        <p:spPr>
          <a:xfrm>
            <a:off x="5587200" y="129775"/>
            <a:ext cx="2803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Examples from the PASTeL dataset</a:t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4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52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(story)</a:t>
            </a:r>
            <a:endParaRPr/>
          </a:p>
        </p:txBody>
      </p:sp>
      <p:sp>
        <p:nvSpPr>
          <p:cNvPr id="3766" name="Google Shape;3766;p5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7" name="Google Shape;3767;p52"/>
          <p:cNvSpPr txBox="1"/>
          <p:nvPr/>
        </p:nvSpPr>
        <p:spPr>
          <a:xfrm>
            <a:off x="714025" y="849525"/>
            <a:ext cx="81420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Went to an art museum with a group of friends . We were looking for some artwork to purchase, as sometimes artist allow the sales of their items . There were pictures …..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68" name="Google Shape;3768;p52"/>
          <p:cNvSpPr txBox="1"/>
          <p:nvPr/>
        </p:nvSpPr>
        <p:spPr>
          <a:xfrm>
            <a:off x="515275" y="2172625"/>
            <a:ext cx="75234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 1</a:t>
            </a: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: My friends and I went to a art museum yesterday . There were lots of puchases and sales of items going on all day . I loved the way the glass sort of brightened ...</a:t>
            </a:r>
            <a:endParaRPr sz="24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69" name="Google Shape;3769;p52"/>
          <p:cNvSpPr txBox="1"/>
          <p:nvPr/>
        </p:nvSpPr>
        <p:spPr>
          <a:xfrm>
            <a:off x="515275" y="3849025"/>
            <a:ext cx="75234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 2</a:t>
            </a: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: I went to the museum with a bunch of friends . There was some cool art for sale . We spent a lot of time looking at the sculptures . ...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70" name="Google Shape;3770;p52"/>
          <p:cNvSpPr txBox="1"/>
          <p:nvPr/>
        </p:nvSpPr>
        <p:spPr>
          <a:xfrm>
            <a:off x="5493250" y="3229245"/>
            <a:ext cx="1077900" cy="402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HighSchool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71" name="Google Shape;3771;p52"/>
          <p:cNvSpPr txBox="1"/>
          <p:nvPr/>
        </p:nvSpPr>
        <p:spPr>
          <a:xfrm>
            <a:off x="6599375" y="3229245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Male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72" name="Google Shape;3772;p52"/>
          <p:cNvSpPr txBox="1"/>
          <p:nvPr/>
        </p:nvSpPr>
        <p:spPr>
          <a:xfrm>
            <a:off x="7705500" y="3229245"/>
            <a:ext cx="1077900" cy="40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Caucasian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73" name="Google Shape;3773;p52"/>
          <p:cNvSpPr txBox="1"/>
          <p:nvPr/>
        </p:nvSpPr>
        <p:spPr>
          <a:xfrm>
            <a:off x="5493250" y="4524645"/>
            <a:ext cx="1077900" cy="402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Bachelor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74" name="Google Shape;3774;p52"/>
          <p:cNvSpPr txBox="1"/>
          <p:nvPr/>
        </p:nvSpPr>
        <p:spPr>
          <a:xfrm>
            <a:off x="6599375" y="4524645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75" name="Google Shape;3775;p52"/>
          <p:cNvSpPr txBox="1"/>
          <p:nvPr/>
        </p:nvSpPr>
        <p:spPr>
          <a:xfrm>
            <a:off x="7705500" y="4524645"/>
            <a:ext cx="1077900" cy="40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Caucasian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76" name="Google Shape;3776;p52"/>
          <p:cNvSpPr/>
          <p:nvPr/>
        </p:nvSpPr>
        <p:spPr>
          <a:xfrm>
            <a:off x="3702000" y="447525"/>
            <a:ext cx="1709100" cy="402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D3EBD5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Denotation</a:t>
            </a:r>
            <a:endParaRPr sz="1800">
              <a:solidFill>
                <a:srgbClr val="D3EBD5"/>
              </a:solidFill>
            </a:endParaRPr>
          </a:p>
        </p:txBody>
      </p:sp>
      <p:sp>
        <p:nvSpPr>
          <p:cNvPr id="3777" name="Google Shape;3777;p52"/>
          <p:cNvSpPr txBox="1"/>
          <p:nvPr/>
        </p:nvSpPr>
        <p:spPr>
          <a:xfrm>
            <a:off x="5317225" y="451463"/>
            <a:ext cx="12204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(only text)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p53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“Unsupervised” Style Transfer</a:t>
            </a:r>
            <a:endParaRPr/>
          </a:p>
        </p:txBody>
      </p:sp>
      <p:sp>
        <p:nvSpPr>
          <p:cNvPr id="3783" name="Google Shape;3783;p5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4" name="Google Shape;37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202" y="2088545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5" name="Google Shape;37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427" y="2088545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6" name="Google Shape;37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027" y="2088545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627" y="2088545"/>
            <a:ext cx="398749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8" name="Google Shape;3788;p53"/>
          <p:cNvSpPr txBox="1"/>
          <p:nvPr/>
        </p:nvSpPr>
        <p:spPr>
          <a:xfrm>
            <a:off x="4546513" y="140878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89" name="Google Shape;3789;p53"/>
          <p:cNvSpPr txBox="1"/>
          <p:nvPr/>
        </p:nvSpPr>
        <p:spPr>
          <a:xfrm>
            <a:off x="2805563" y="140878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90" name="Google Shape;3790;p53"/>
          <p:cNvSpPr/>
          <p:nvPr/>
        </p:nvSpPr>
        <p:spPr>
          <a:xfrm>
            <a:off x="2641775" y="2029175"/>
            <a:ext cx="1394100" cy="61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1" name="Google Shape;3791;p53"/>
          <p:cNvSpPr/>
          <p:nvPr/>
        </p:nvSpPr>
        <p:spPr>
          <a:xfrm>
            <a:off x="4427225" y="2050600"/>
            <a:ext cx="1394100" cy="61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2" name="Google Shape;3792;p53"/>
          <p:cNvSpPr/>
          <p:nvPr/>
        </p:nvSpPr>
        <p:spPr>
          <a:xfrm>
            <a:off x="2641775" y="2886398"/>
            <a:ext cx="3123300" cy="3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Latent Representation</a:t>
            </a:r>
            <a:endParaRPr b="1"/>
          </a:p>
        </p:txBody>
      </p:sp>
      <p:sp>
        <p:nvSpPr>
          <p:cNvPr id="3793" name="Google Shape;3793;p53"/>
          <p:cNvSpPr/>
          <p:nvPr/>
        </p:nvSpPr>
        <p:spPr>
          <a:xfrm>
            <a:off x="3621500" y="3882000"/>
            <a:ext cx="1209300" cy="40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Generator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794" name="Google Shape;3794;p53"/>
          <p:cNvCxnSpPr/>
          <p:nvPr/>
        </p:nvCxnSpPr>
        <p:spPr>
          <a:xfrm>
            <a:off x="4992975" y="4006680"/>
            <a:ext cx="400800" cy="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5" name="Google Shape;3795;p53"/>
          <p:cNvCxnSpPr/>
          <p:nvPr/>
        </p:nvCxnSpPr>
        <p:spPr>
          <a:xfrm rot="10800000">
            <a:off x="4224800" y="3396338"/>
            <a:ext cx="2700" cy="32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96" name="Google Shape;3796;p53"/>
          <p:cNvCxnSpPr/>
          <p:nvPr/>
        </p:nvCxnSpPr>
        <p:spPr>
          <a:xfrm>
            <a:off x="4992975" y="4157180"/>
            <a:ext cx="400800" cy="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97" name="Google Shape;3797;p53"/>
          <p:cNvSpPr/>
          <p:nvPr/>
        </p:nvSpPr>
        <p:spPr>
          <a:xfrm>
            <a:off x="5593525" y="3881975"/>
            <a:ext cx="992100" cy="40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Classifier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98" name="Google Shape;3798;p53"/>
          <p:cNvSpPr txBox="1"/>
          <p:nvPr/>
        </p:nvSpPr>
        <p:spPr>
          <a:xfrm>
            <a:off x="4512800" y="4272925"/>
            <a:ext cx="1933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VAE-GAN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Hu et al., 18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</a:t>
            </a:r>
            <a:endParaRPr/>
          </a:p>
        </p:txBody>
      </p:sp>
      <p:sp>
        <p:nvSpPr>
          <p:cNvPr id="3799" name="Google Shape;3799;p53"/>
          <p:cNvSpPr txBox="1"/>
          <p:nvPr/>
        </p:nvSpPr>
        <p:spPr>
          <a:xfrm>
            <a:off x="5821325" y="2856875"/>
            <a:ext cx="2831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Back-Translation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Lample et al., 18,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Prabhumoye et al,18)</a:t>
            </a:r>
            <a:endParaRPr/>
          </a:p>
        </p:txBody>
      </p:sp>
      <p:sp>
        <p:nvSpPr>
          <p:cNvPr id="3800" name="Google Shape;3800;p53"/>
          <p:cNvSpPr txBox="1"/>
          <p:nvPr/>
        </p:nvSpPr>
        <p:spPr>
          <a:xfrm>
            <a:off x="2092000" y="3278400"/>
            <a:ext cx="16644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CAE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Shen et al., 17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</a:t>
            </a:r>
            <a:endParaRPr/>
          </a:p>
        </p:txBody>
      </p:sp>
      <p:cxnSp>
        <p:nvCxnSpPr>
          <p:cNvPr id="3801" name="Google Shape;3801;p53"/>
          <p:cNvCxnSpPr/>
          <p:nvPr/>
        </p:nvCxnSpPr>
        <p:spPr>
          <a:xfrm rot="10800000">
            <a:off x="3883475" y="3396338"/>
            <a:ext cx="2700" cy="32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2" name="Google Shape;3802;p53"/>
          <p:cNvSpPr txBox="1"/>
          <p:nvPr/>
        </p:nvSpPr>
        <p:spPr>
          <a:xfrm>
            <a:off x="151350" y="747725"/>
            <a:ext cx="791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Different ways to address the semantic drift</a:t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p54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“Supervised” Style Transfer</a:t>
            </a:r>
            <a:endParaRPr/>
          </a:p>
        </p:txBody>
      </p:sp>
      <p:sp>
        <p:nvSpPr>
          <p:cNvPr id="3808" name="Google Shape;3808;p5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9" name="Google Shape;3809;p54"/>
          <p:cNvSpPr/>
          <p:nvPr/>
        </p:nvSpPr>
        <p:spPr>
          <a:xfrm>
            <a:off x="4491325" y="2033475"/>
            <a:ext cx="588600" cy="483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D3EBD5"/>
                </a:solidFill>
                <a:latin typeface="Comic Sans MS"/>
                <a:ea typeface="Comic Sans MS"/>
                <a:cs typeface="Comic Sans MS"/>
                <a:sym typeface="Comic Sans MS"/>
              </a:rPr>
              <a:t>D1</a:t>
            </a:r>
            <a:endParaRPr sz="1800">
              <a:solidFill>
                <a:srgbClr val="D3EBD5"/>
              </a:solidFill>
            </a:endParaRPr>
          </a:p>
        </p:txBody>
      </p:sp>
      <p:sp>
        <p:nvSpPr>
          <p:cNvPr id="3810" name="Google Shape;3810;p54"/>
          <p:cNvSpPr txBox="1"/>
          <p:nvPr/>
        </p:nvSpPr>
        <p:spPr>
          <a:xfrm>
            <a:off x="6917188" y="638858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11" name="Google Shape;3811;p54"/>
          <p:cNvSpPr txBox="1"/>
          <p:nvPr/>
        </p:nvSpPr>
        <p:spPr>
          <a:xfrm>
            <a:off x="5481038" y="638858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812" name="Google Shape;38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452" y="2003770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3" name="Google Shape;38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677" y="2003770"/>
            <a:ext cx="398749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4" name="Google Shape;3814;p54"/>
          <p:cNvSpPr txBox="1"/>
          <p:nvPr/>
        </p:nvSpPr>
        <p:spPr>
          <a:xfrm>
            <a:off x="5308513" y="140878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15" name="Google Shape;3815;p54"/>
          <p:cNvSpPr txBox="1"/>
          <p:nvPr/>
        </p:nvSpPr>
        <p:spPr>
          <a:xfrm>
            <a:off x="3186563" y="140878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Male</a:t>
            </a:r>
            <a:endParaRPr sz="18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16" name="Google Shape;3816;p54"/>
          <p:cNvSpPr/>
          <p:nvPr/>
        </p:nvSpPr>
        <p:spPr>
          <a:xfrm>
            <a:off x="3191375" y="3801550"/>
            <a:ext cx="1209300" cy="40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Encoder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17" name="Google Shape;3817;p54"/>
          <p:cNvSpPr/>
          <p:nvPr/>
        </p:nvSpPr>
        <p:spPr>
          <a:xfrm>
            <a:off x="5129225" y="3801550"/>
            <a:ext cx="1209300" cy="40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Decoder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818" name="Google Shape;3818;p54"/>
          <p:cNvCxnSpPr/>
          <p:nvPr/>
        </p:nvCxnSpPr>
        <p:spPr>
          <a:xfrm>
            <a:off x="4543850" y="3931880"/>
            <a:ext cx="400800" cy="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9" name="Google Shape;3819;p54"/>
          <p:cNvCxnSpPr/>
          <p:nvPr/>
        </p:nvCxnSpPr>
        <p:spPr>
          <a:xfrm>
            <a:off x="4543850" y="4082380"/>
            <a:ext cx="400800" cy="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820" name="Google Shape;3820;p54"/>
          <p:cNvSpPr txBox="1"/>
          <p:nvPr/>
        </p:nvSpPr>
        <p:spPr>
          <a:xfrm>
            <a:off x="3682675" y="4198125"/>
            <a:ext cx="2617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Seq2Seq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Bahdanau et al., 14)</a:t>
            </a:r>
            <a:endParaRPr/>
          </a:p>
        </p:txBody>
      </p:sp>
      <p:sp>
        <p:nvSpPr>
          <p:cNvPr id="3821" name="Google Shape;3821;p54"/>
          <p:cNvSpPr/>
          <p:nvPr/>
        </p:nvSpPr>
        <p:spPr>
          <a:xfrm>
            <a:off x="3069175" y="2800725"/>
            <a:ext cx="3419100" cy="61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54"/>
          <p:cNvSpPr/>
          <p:nvPr/>
        </p:nvSpPr>
        <p:spPr>
          <a:xfrm>
            <a:off x="3093151" y="1974250"/>
            <a:ext cx="3419100" cy="581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p54"/>
          <p:cNvSpPr/>
          <p:nvPr/>
        </p:nvSpPr>
        <p:spPr>
          <a:xfrm>
            <a:off x="4491325" y="2871675"/>
            <a:ext cx="588600" cy="483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D3EBD5"/>
                </a:solidFill>
                <a:latin typeface="Comic Sans MS"/>
                <a:ea typeface="Comic Sans MS"/>
                <a:cs typeface="Comic Sans MS"/>
                <a:sym typeface="Comic Sans MS"/>
              </a:rPr>
              <a:t>Di</a:t>
            </a:r>
            <a:endParaRPr sz="1800">
              <a:solidFill>
                <a:srgbClr val="D3EBD5"/>
              </a:solidFill>
            </a:endParaRPr>
          </a:p>
        </p:txBody>
      </p:sp>
      <p:pic>
        <p:nvPicPr>
          <p:cNvPr id="3824" name="Google Shape;38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452" y="2841970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5" name="Google Shape;38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677" y="2841970"/>
            <a:ext cx="398749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6" name="Google Shape;3826;p54"/>
          <p:cNvSpPr txBox="1"/>
          <p:nvPr/>
        </p:nvSpPr>
        <p:spPr>
          <a:xfrm rot="5400000">
            <a:off x="4640667" y="2514825"/>
            <a:ext cx="428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/>
          </a:p>
        </p:txBody>
      </p:sp>
      <p:sp>
        <p:nvSpPr>
          <p:cNvPr id="3827" name="Google Shape;3827;p54"/>
          <p:cNvSpPr txBox="1"/>
          <p:nvPr/>
        </p:nvSpPr>
        <p:spPr>
          <a:xfrm rot="5400000">
            <a:off x="5651317" y="2514825"/>
            <a:ext cx="428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/>
          </a:p>
        </p:txBody>
      </p:sp>
      <p:sp>
        <p:nvSpPr>
          <p:cNvPr id="3828" name="Google Shape;3828;p54"/>
          <p:cNvSpPr txBox="1"/>
          <p:nvPr/>
        </p:nvSpPr>
        <p:spPr>
          <a:xfrm rot="5400000">
            <a:off x="3581967" y="2514825"/>
            <a:ext cx="428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/>
          </a:p>
        </p:txBody>
      </p:sp>
      <p:sp>
        <p:nvSpPr>
          <p:cNvPr id="3829" name="Google Shape;3829;p54"/>
          <p:cNvSpPr txBox="1"/>
          <p:nvPr/>
        </p:nvSpPr>
        <p:spPr>
          <a:xfrm>
            <a:off x="151350" y="747725"/>
            <a:ext cx="791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semantic preserves between two styles of text because of the shared denotation</a:t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3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p55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55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5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7" name="Google Shape;38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537" y="575750"/>
            <a:ext cx="6430375" cy="426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56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 Schemes</a:t>
            </a:r>
            <a:endParaRPr/>
          </a:p>
        </p:txBody>
      </p:sp>
      <p:sp>
        <p:nvSpPr>
          <p:cNvPr id="3843" name="Google Shape;3843;p56"/>
          <p:cNvSpPr txBox="1"/>
          <p:nvPr>
            <p:ph idx="1" type="body"/>
          </p:nvPr>
        </p:nvSpPr>
        <p:spPr>
          <a:xfrm>
            <a:off x="176100" y="1118100"/>
            <a:ext cx="7949700" cy="14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(1) ask annotator’s demographic information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5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5" name="Google Shape;38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88" y="3444550"/>
            <a:ext cx="6532675" cy="15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Google Shape;3846;p56"/>
          <p:cNvPicPr preferRelativeResize="0"/>
          <p:nvPr/>
        </p:nvPicPr>
        <p:blipFill rotWithShape="1">
          <a:blip r:embed="rId4">
            <a:alphaModFix/>
          </a:blip>
          <a:srcRect b="43670" l="0" r="70000" t="35106"/>
          <a:stretch/>
        </p:blipFill>
        <p:spPr>
          <a:xfrm>
            <a:off x="1140700" y="1786475"/>
            <a:ext cx="3244124" cy="8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7" name="Google Shape;3847;p56"/>
          <p:cNvSpPr txBox="1"/>
          <p:nvPr/>
        </p:nvSpPr>
        <p:spPr>
          <a:xfrm>
            <a:off x="176100" y="2485075"/>
            <a:ext cx="83346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Char char="▪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(2) given an input denotation, ask them to produce text about the denotation with their own style of persona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p57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Denotation Setting?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853" name="Google Shape;3853;p57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Two trade-off measures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b="1" lang="en" sz="1800">
                <a:latin typeface="Impact"/>
                <a:ea typeface="Impact"/>
                <a:cs typeface="Impact"/>
                <a:sym typeface="Impact"/>
              </a:rPr>
              <a:t>Meaning preservation </a:t>
            </a: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: </a:t>
            </a:r>
            <a:endParaRPr b="1"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Semantic similarity of the output with the reference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Metric: METEOR </a:t>
            </a:r>
            <a:r>
              <a:rPr lang="en" sz="1200">
                <a:solidFill>
                  <a:srgbClr val="0B87A1"/>
                </a:solidFill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Banerjee &amp; Lavie, 05</a:t>
            </a:r>
            <a:r>
              <a:rPr lang="en" sz="1200">
                <a:solidFill>
                  <a:srgbClr val="0B87A1"/>
                </a:solidFill>
              </a:rPr>
              <a:t>)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and VectorExtrema </a:t>
            </a:r>
            <a:r>
              <a:rPr lang="en" sz="1200">
                <a:solidFill>
                  <a:srgbClr val="0B87A1"/>
                </a:solidFill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Liu et al., 16)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b="1" lang="en" sz="1800">
                <a:latin typeface="Impact"/>
                <a:ea typeface="Impact"/>
                <a:cs typeface="Impact"/>
                <a:sym typeface="Impact"/>
              </a:rPr>
              <a:t>Style diversity </a:t>
            </a: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: </a:t>
            </a:r>
            <a:endParaRPr b="1" sz="1800">
              <a:latin typeface="Impact"/>
              <a:ea typeface="Impact"/>
              <a:cs typeface="Impact"/>
              <a:sym typeface="Impact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mpact"/>
              <a:buChar char="▫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How much outputs lexically differ amongst themselves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mpact"/>
              <a:buChar char="▫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Metric: Gaussian-mixture entropy of N-grams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4" name="Google Shape;3854;p5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5" name="Google Shape;3855;p57"/>
          <p:cNvSpPr txBox="1"/>
          <p:nvPr/>
        </p:nvSpPr>
        <p:spPr>
          <a:xfrm>
            <a:off x="151350" y="747725"/>
            <a:ext cx="4026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More quantitative experiment on denotation setting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856" name="Google Shape;38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52" y="3632270"/>
            <a:ext cx="398749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7" name="Google Shape;38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6027" y="3632270"/>
            <a:ext cx="398749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8" name="Google Shape;3858;p57"/>
          <p:cNvSpPr/>
          <p:nvPr/>
        </p:nvSpPr>
        <p:spPr>
          <a:xfrm>
            <a:off x="7824113" y="1975513"/>
            <a:ext cx="548700" cy="435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D3EBD5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endParaRPr>
              <a:solidFill>
                <a:srgbClr val="D3EBD5"/>
              </a:solidFill>
            </a:endParaRPr>
          </a:p>
        </p:txBody>
      </p:sp>
      <p:pic>
        <p:nvPicPr>
          <p:cNvPr id="3859" name="Google Shape;38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090" y="2450982"/>
            <a:ext cx="398749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0" name="Google Shape;3860;p57"/>
          <p:cNvSpPr/>
          <p:nvPr/>
        </p:nvSpPr>
        <p:spPr>
          <a:xfrm>
            <a:off x="7267125" y="3617425"/>
            <a:ext cx="11514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1" name="Google Shape;3861;p57"/>
          <p:cNvSpPr/>
          <p:nvPr/>
        </p:nvSpPr>
        <p:spPr>
          <a:xfrm>
            <a:off x="7764275" y="1919675"/>
            <a:ext cx="668400" cy="107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p58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Denotation Setting?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867" name="Google Shape;3867;p58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Provide a perceptually common denotation shared by annotators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with different levels :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sentence </a:t>
            </a:r>
            <a:r>
              <a:rPr lang="en"/>
              <a:t>vs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story </a:t>
            </a:r>
            <a:r>
              <a:rPr lang="en"/>
              <a:t>(i.e., five sentences)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with different modalities: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sentence </a:t>
            </a:r>
            <a:r>
              <a:rPr lang="en"/>
              <a:t>vs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image </a:t>
            </a:r>
            <a:r>
              <a:rPr lang="en"/>
              <a:t>vs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image \w keywords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Input data: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Visual StoryTelling (ViST) dataset </a:t>
            </a:r>
            <a:r>
              <a:rPr lang="en" sz="1200">
                <a:solidFill>
                  <a:srgbClr val="0B87A1"/>
                </a:solidFill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Huang et al, 16</a:t>
            </a:r>
            <a:r>
              <a:rPr lang="en" sz="1200">
                <a:solidFill>
                  <a:srgbClr val="0B87A1"/>
                </a:solidFill>
              </a:rPr>
              <a:t>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Each sentence/story has a reference sentence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Keywords are extracted using RAKE </a:t>
            </a:r>
            <a:r>
              <a:rPr lang="en" sz="1200">
                <a:solidFill>
                  <a:srgbClr val="0B87A1"/>
                </a:solidFill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Rose et al, 10</a:t>
            </a:r>
            <a:r>
              <a:rPr lang="en" sz="1200">
                <a:solidFill>
                  <a:srgbClr val="0B87A1"/>
                </a:solidFill>
              </a:rPr>
              <a:t>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87A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8" name="Google Shape;3868;p5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9" name="Google Shape;3869;p58"/>
          <p:cNvSpPr txBox="1"/>
          <p:nvPr/>
        </p:nvSpPr>
        <p:spPr>
          <a:xfrm>
            <a:off x="151350" y="747725"/>
            <a:ext cx="4026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More quantitative analysis on denotation experiment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59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reflection of other styles in textual variation</a:t>
            </a:r>
            <a:endParaRPr/>
          </a:p>
        </p:txBody>
      </p:sp>
      <p:sp>
        <p:nvSpPr>
          <p:cNvPr id="3875" name="Google Shape;3875;p5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6" name="Google Shape;38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75" y="1767913"/>
            <a:ext cx="684306" cy="9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7" name="Google Shape;3877;p59"/>
          <p:cNvPicPr preferRelativeResize="0"/>
          <p:nvPr/>
        </p:nvPicPr>
        <p:blipFill rotWithShape="1">
          <a:blip r:embed="rId4">
            <a:alphaModFix/>
          </a:blip>
          <a:srcRect b="4383" l="27981" r="27018" t="13535"/>
          <a:stretch/>
        </p:blipFill>
        <p:spPr>
          <a:xfrm>
            <a:off x="891913" y="2643513"/>
            <a:ext cx="485575" cy="7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8" name="Google Shape;3878;p59"/>
          <p:cNvSpPr txBox="1"/>
          <p:nvPr/>
        </p:nvSpPr>
        <p:spPr>
          <a:xfrm>
            <a:off x="1820500" y="21117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79" name="Google Shape;3879;p59"/>
          <p:cNvSpPr txBox="1"/>
          <p:nvPr/>
        </p:nvSpPr>
        <p:spPr>
          <a:xfrm>
            <a:off x="1199675" y="30778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80" name="Google Shape;3880;p59"/>
          <p:cNvSpPr txBox="1"/>
          <p:nvPr/>
        </p:nvSpPr>
        <p:spPr>
          <a:xfrm>
            <a:off x="230800" y="2508663"/>
            <a:ext cx="485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81" name="Google Shape;3881;p59"/>
          <p:cNvSpPr/>
          <p:nvPr/>
        </p:nvSpPr>
        <p:spPr>
          <a:xfrm>
            <a:off x="1000975" y="1022779"/>
            <a:ext cx="2608200" cy="603600"/>
          </a:xfrm>
          <a:prstGeom prst="roundRect">
            <a:avLst>
              <a:gd fmla="val 16667" name="adj"/>
            </a:avLst>
          </a:prstGeom>
          <a:solidFill>
            <a:srgbClr val="D3EBD5">
              <a:alpha val="93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G </a:t>
            </a:r>
            <a:r>
              <a:rPr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( </a:t>
            </a: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r>
              <a:rPr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 , </a:t>
            </a: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) ➝ </a:t>
            </a: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82" name="Google Shape;3882;p59"/>
          <p:cNvSpPr txBox="1"/>
          <p:nvPr/>
        </p:nvSpPr>
        <p:spPr>
          <a:xfrm>
            <a:off x="4449100" y="1919475"/>
            <a:ext cx="16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Sentiment</a:t>
            </a:r>
            <a:r>
              <a:rPr b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Pos</a:t>
            </a:r>
            <a:endParaRPr sz="1800"/>
          </a:p>
        </p:txBody>
      </p:sp>
      <p:sp>
        <p:nvSpPr>
          <p:cNvPr id="3883" name="Google Shape;3883;p59"/>
          <p:cNvSpPr txBox="1"/>
          <p:nvPr/>
        </p:nvSpPr>
        <p:spPr>
          <a:xfrm>
            <a:off x="6565075" y="1921125"/>
            <a:ext cx="181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Sentiment</a:t>
            </a:r>
            <a:r>
              <a:rPr b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Neg</a:t>
            </a:r>
            <a:endParaRPr sz="1800"/>
          </a:p>
        </p:txBody>
      </p:sp>
      <p:pic>
        <p:nvPicPr>
          <p:cNvPr id="3884" name="Google Shape;388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451" y="1919475"/>
            <a:ext cx="398750" cy="508753"/>
          </a:xfrm>
          <a:prstGeom prst="rect">
            <a:avLst/>
          </a:prstGeom>
          <a:noFill/>
          <a:ln>
            <a:noFill/>
          </a:ln>
        </p:spPr>
      </p:pic>
      <p:sp>
        <p:nvSpPr>
          <p:cNvPr id="3885" name="Google Shape;3885;p59"/>
          <p:cNvSpPr/>
          <p:nvPr/>
        </p:nvSpPr>
        <p:spPr>
          <a:xfrm>
            <a:off x="4791700" y="984975"/>
            <a:ext cx="2996100" cy="679200"/>
          </a:xfrm>
          <a:prstGeom prst="roundRect">
            <a:avLst>
              <a:gd fmla="val 16667" name="adj"/>
            </a:avLst>
          </a:prstGeom>
          <a:solidFill>
            <a:srgbClr val="D3EBD5">
              <a:alpha val="93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Style Transfer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86" name="Google Shape;3886;p59"/>
          <p:cNvSpPr txBox="1"/>
          <p:nvPr/>
        </p:nvSpPr>
        <p:spPr>
          <a:xfrm>
            <a:off x="4726350" y="2355675"/>
            <a:ext cx="3515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597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(Fu et al., 18; Shen et al., 17; Hu et al., 17)</a:t>
            </a:r>
            <a:endParaRPr sz="1200">
              <a:solidFill>
                <a:srgbClr val="01597F"/>
              </a:solidFill>
            </a:endParaRPr>
          </a:p>
        </p:txBody>
      </p:sp>
      <p:sp>
        <p:nvSpPr>
          <p:cNvPr id="3887" name="Google Shape;3887;p59"/>
          <p:cNvSpPr txBox="1"/>
          <p:nvPr/>
        </p:nvSpPr>
        <p:spPr>
          <a:xfrm>
            <a:off x="4449100" y="2910075"/>
            <a:ext cx="16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Medium</a:t>
            </a:r>
            <a:r>
              <a:rPr b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News</a:t>
            </a:r>
            <a:endParaRPr sz="1800"/>
          </a:p>
        </p:txBody>
      </p:sp>
      <p:sp>
        <p:nvSpPr>
          <p:cNvPr id="3888" name="Google Shape;3888;p59"/>
          <p:cNvSpPr txBox="1"/>
          <p:nvPr/>
        </p:nvSpPr>
        <p:spPr>
          <a:xfrm>
            <a:off x="6565075" y="2911725"/>
            <a:ext cx="181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Medium</a:t>
            </a:r>
            <a:r>
              <a:rPr b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Papers</a:t>
            </a:r>
            <a:endParaRPr sz="1800"/>
          </a:p>
        </p:txBody>
      </p:sp>
      <p:pic>
        <p:nvPicPr>
          <p:cNvPr id="3889" name="Google Shape;388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451" y="2910075"/>
            <a:ext cx="398750" cy="508753"/>
          </a:xfrm>
          <a:prstGeom prst="rect">
            <a:avLst/>
          </a:prstGeom>
          <a:noFill/>
          <a:ln>
            <a:noFill/>
          </a:ln>
        </p:spPr>
      </p:pic>
      <p:sp>
        <p:nvSpPr>
          <p:cNvPr id="3890" name="Google Shape;3890;p59"/>
          <p:cNvSpPr txBox="1"/>
          <p:nvPr/>
        </p:nvSpPr>
        <p:spPr>
          <a:xfrm>
            <a:off x="4191000" y="3748275"/>
            <a:ext cx="19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Formality</a:t>
            </a:r>
            <a:r>
              <a:rPr b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Formal</a:t>
            </a:r>
            <a:endParaRPr sz="1800"/>
          </a:p>
        </p:txBody>
      </p:sp>
      <p:sp>
        <p:nvSpPr>
          <p:cNvPr id="3891" name="Google Shape;3891;p59"/>
          <p:cNvSpPr txBox="1"/>
          <p:nvPr/>
        </p:nvSpPr>
        <p:spPr>
          <a:xfrm>
            <a:off x="6658342" y="3749925"/>
            <a:ext cx="19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Formality</a:t>
            </a:r>
            <a:r>
              <a:rPr b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Informal</a:t>
            </a:r>
            <a:endParaRPr b="1" i="1"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892" name="Google Shape;389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451" y="3748275"/>
            <a:ext cx="398750" cy="508753"/>
          </a:xfrm>
          <a:prstGeom prst="rect">
            <a:avLst/>
          </a:prstGeom>
          <a:noFill/>
          <a:ln>
            <a:noFill/>
          </a:ln>
        </p:spPr>
      </p:pic>
      <p:sp>
        <p:nvSpPr>
          <p:cNvPr id="3893" name="Google Shape;3893;p59"/>
          <p:cNvSpPr txBox="1"/>
          <p:nvPr/>
        </p:nvSpPr>
        <p:spPr>
          <a:xfrm>
            <a:off x="4726350" y="3270075"/>
            <a:ext cx="3515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597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(Han et al., 17)</a:t>
            </a:r>
            <a:endParaRPr sz="1200">
              <a:solidFill>
                <a:srgbClr val="01597F"/>
              </a:solidFill>
            </a:endParaRPr>
          </a:p>
        </p:txBody>
      </p:sp>
      <p:sp>
        <p:nvSpPr>
          <p:cNvPr id="3894" name="Google Shape;3894;p59"/>
          <p:cNvSpPr txBox="1"/>
          <p:nvPr/>
        </p:nvSpPr>
        <p:spPr>
          <a:xfrm>
            <a:off x="4726350" y="4108275"/>
            <a:ext cx="3515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597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(Heylighen &amp; Dewaele, 99; Rao &amp; Tetreault, 18)</a:t>
            </a:r>
            <a:endParaRPr sz="1200">
              <a:solidFill>
                <a:srgbClr val="01597F"/>
              </a:solidFill>
            </a:endParaRPr>
          </a:p>
        </p:txBody>
      </p:sp>
      <p:sp>
        <p:nvSpPr>
          <p:cNvPr id="3895" name="Google Shape;3895;p59"/>
          <p:cNvSpPr txBox="1"/>
          <p:nvPr/>
        </p:nvSpPr>
        <p:spPr>
          <a:xfrm>
            <a:off x="6134975" y="4586475"/>
            <a:ext cx="48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…</a:t>
            </a:r>
            <a:endParaRPr/>
          </a:p>
        </p:txBody>
      </p:sp>
      <p:sp>
        <p:nvSpPr>
          <p:cNvPr id="3896" name="Google Shape;3896;p59"/>
          <p:cNvSpPr/>
          <p:nvPr/>
        </p:nvSpPr>
        <p:spPr>
          <a:xfrm>
            <a:off x="507550" y="3852963"/>
            <a:ext cx="1254300" cy="793800"/>
          </a:xfrm>
          <a:prstGeom prst="roundRect">
            <a:avLst>
              <a:gd fmla="val 16667" name="adj"/>
            </a:avLst>
          </a:prstGeom>
          <a:solidFill>
            <a:srgbClr val="D3EBD5">
              <a:alpha val="93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r>
              <a:rPr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➝ </a:t>
            </a: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97" name="Google Shape;3897;p59"/>
          <p:cNvSpPr txBox="1"/>
          <p:nvPr/>
        </p:nvSpPr>
        <p:spPr>
          <a:xfrm>
            <a:off x="1793725" y="3131925"/>
            <a:ext cx="25164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=   { Emotion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Anger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</a:t>
            </a:r>
            <a:endParaRPr b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Sentiment 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Negative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,</a:t>
            </a:r>
            <a:endParaRPr b="1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Medium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News Articles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,</a:t>
            </a:r>
            <a:endParaRPr b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Relationship 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Friends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,</a:t>
            </a:r>
            <a:endParaRPr b="1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Sarcasm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Sarcastic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</a:t>
            </a: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 b="1" i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…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}</a:t>
            </a:r>
            <a:endParaRPr b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98" name="Google Shape;3898;p59"/>
          <p:cNvSpPr txBox="1"/>
          <p:nvPr/>
        </p:nvSpPr>
        <p:spPr>
          <a:xfrm>
            <a:off x="2239713" y="2146075"/>
            <a:ext cx="20643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=   “ President Trump </a:t>
            </a:r>
            <a:endParaRPr b="1" i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visited S. Korea  ….”</a:t>
            </a:r>
            <a:endParaRPr b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60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reflection of other styles</a:t>
            </a:r>
            <a:endParaRPr/>
          </a:p>
        </p:txBody>
      </p:sp>
      <p:sp>
        <p:nvSpPr>
          <p:cNvPr id="3904" name="Google Shape;3904;p6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5" name="Google Shape;39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75" y="2072713"/>
            <a:ext cx="684306" cy="9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60"/>
          <p:cNvPicPr preferRelativeResize="0"/>
          <p:nvPr/>
        </p:nvPicPr>
        <p:blipFill rotWithShape="1">
          <a:blip r:embed="rId4">
            <a:alphaModFix/>
          </a:blip>
          <a:srcRect b="4383" l="27981" r="27018" t="13535"/>
          <a:stretch/>
        </p:blipFill>
        <p:spPr>
          <a:xfrm>
            <a:off x="891913" y="2948313"/>
            <a:ext cx="485575" cy="7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7" name="Google Shape;3907;p60"/>
          <p:cNvSpPr txBox="1"/>
          <p:nvPr/>
        </p:nvSpPr>
        <p:spPr>
          <a:xfrm>
            <a:off x="1896700" y="24165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08" name="Google Shape;3908;p60"/>
          <p:cNvSpPr txBox="1"/>
          <p:nvPr/>
        </p:nvSpPr>
        <p:spPr>
          <a:xfrm>
            <a:off x="1199675" y="33826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09" name="Google Shape;3909;p60"/>
          <p:cNvSpPr txBox="1"/>
          <p:nvPr/>
        </p:nvSpPr>
        <p:spPr>
          <a:xfrm>
            <a:off x="230800" y="2813463"/>
            <a:ext cx="485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0" name="Google Shape;3910;p60"/>
          <p:cNvSpPr/>
          <p:nvPr/>
        </p:nvSpPr>
        <p:spPr>
          <a:xfrm>
            <a:off x="1000975" y="1327579"/>
            <a:ext cx="2608200" cy="603600"/>
          </a:xfrm>
          <a:prstGeom prst="roundRect">
            <a:avLst>
              <a:gd fmla="val 16667" name="adj"/>
            </a:avLst>
          </a:prstGeom>
          <a:solidFill>
            <a:srgbClr val="D3EBD5">
              <a:alpha val="93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r>
              <a:rPr baseline="-25000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P </a:t>
            </a:r>
            <a:r>
              <a:rPr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( D, S ) ➝ C</a:t>
            </a:r>
            <a:endParaRPr sz="2400">
              <a:solidFill>
                <a:srgbClr val="00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1" name="Google Shape;3911;p60"/>
          <p:cNvSpPr txBox="1"/>
          <p:nvPr/>
        </p:nvSpPr>
        <p:spPr>
          <a:xfrm>
            <a:off x="5000975" y="1550825"/>
            <a:ext cx="121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Positive</a:t>
            </a:r>
            <a:endParaRPr sz="1800"/>
          </a:p>
        </p:txBody>
      </p:sp>
      <p:sp>
        <p:nvSpPr>
          <p:cNvPr id="3912" name="Google Shape;3912;p60"/>
          <p:cNvSpPr txBox="1"/>
          <p:nvPr/>
        </p:nvSpPr>
        <p:spPr>
          <a:xfrm>
            <a:off x="6412675" y="1540125"/>
            <a:ext cx="1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Negative</a:t>
            </a:r>
            <a:endParaRPr sz="1800"/>
          </a:p>
        </p:txBody>
      </p:sp>
      <p:sp>
        <p:nvSpPr>
          <p:cNvPr id="3913" name="Google Shape;3913;p60"/>
          <p:cNvSpPr txBox="1"/>
          <p:nvPr/>
        </p:nvSpPr>
        <p:spPr>
          <a:xfrm>
            <a:off x="4726350" y="1898475"/>
            <a:ext cx="3515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597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(Fu et al., 18; Shen et al., 17; Hu et al., 17)</a:t>
            </a:r>
            <a:endParaRPr sz="1200">
              <a:solidFill>
                <a:srgbClr val="01597F"/>
              </a:solidFill>
            </a:endParaRPr>
          </a:p>
        </p:txBody>
      </p:sp>
      <p:sp>
        <p:nvSpPr>
          <p:cNvPr id="3914" name="Google Shape;3914;p60"/>
          <p:cNvSpPr txBox="1"/>
          <p:nvPr/>
        </p:nvSpPr>
        <p:spPr>
          <a:xfrm>
            <a:off x="4906300" y="2529075"/>
            <a:ext cx="16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News</a:t>
            </a:r>
            <a:endParaRPr sz="1800"/>
          </a:p>
        </p:txBody>
      </p:sp>
      <p:sp>
        <p:nvSpPr>
          <p:cNvPr id="3915" name="Google Shape;3915;p60"/>
          <p:cNvSpPr txBox="1"/>
          <p:nvPr/>
        </p:nvSpPr>
        <p:spPr>
          <a:xfrm>
            <a:off x="6184075" y="2530725"/>
            <a:ext cx="181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Papers</a:t>
            </a:r>
            <a:endParaRPr sz="1800"/>
          </a:p>
        </p:txBody>
      </p:sp>
      <p:sp>
        <p:nvSpPr>
          <p:cNvPr id="3916" name="Google Shape;3916;p60"/>
          <p:cNvSpPr txBox="1"/>
          <p:nvPr/>
        </p:nvSpPr>
        <p:spPr>
          <a:xfrm>
            <a:off x="4724400" y="3367275"/>
            <a:ext cx="19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Formal</a:t>
            </a:r>
            <a:endParaRPr sz="1800"/>
          </a:p>
        </p:txBody>
      </p:sp>
      <p:sp>
        <p:nvSpPr>
          <p:cNvPr id="3917" name="Google Shape;3917;p60"/>
          <p:cNvSpPr txBox="1"/>
          <p:nvPr/>
        </p:nvSpPr>
        <p:spPr>
          <a:xfrm>
            <a:off x="6201142" y="3368925"/>
            <a:ext cx="19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Informal</a:t>
            </a:r>
            <a:endParaRPr b="1" i="1"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18" name="Google Shape;3918;p60"/>
          <p:cNvSpPr txBox="1"/>
          <p:nvPr/>
        </p:nvSpPr>
        <p:spPr>
          <a:xfrm>
            <a:off x="4650150" y="2847650"/>
            <a:ext cx="3515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597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(Han et al., 17)</a:t>
            </a:r>
            <a:endParaRPr sz="1200">
              <a:solidFill>
                <a:srgbClr val="01597F"/>
              </a:solidFill>
            </a:endParaRPr>
          </a:p>
        </p:txBody>
      </p:sp>
      <p:sp>
        <p:nvSpPr>
          <p:cNvPr id="3919" name="Google Shape;3919;p60"/>
          <p:cNvSpPr txBox="1"/>
          <p:nvPr/>
        </p:nvSpPr>
        <p:spPr>
          <a:xfrm>
            <a:off x="4726350" y="3720625"/>
            <a:ext cx="3515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597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(Heylighen &amp; Dewaele, 99; Rao &amp; Tetreault, 18)</a:t>
            </a:r>
            <a:endParaRPr sz="1200">
              <a:solidFill>
                <a:srgbClr val="01597F"/>
              </a:solidFill>
            </a:endParaRPr>
          </a:p>
        </p:txBody>
      </p:sp>
      <p:sp>
        <p:nvSpPr>
          <p:cNvPr id="3920" name="Google Shape;3920;p60"/>
          <p:cNvSpPr txBox="1"/>
          <p:nvPr/>
        </p:nvSpPr>
        <p:spPr>
          <a:xfrm>
            <a:off x="6165150" y="4156225"/>
            <a:ext cx="48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…</a:t>
            </a:r>
            <a:endParaRPr/>
          </a:p>
        </p:txBody>
      </p:sp>
      <p:sp>
        <p:nvSpPr>
          <p:cNvPr id="3921" name="Google Shape;3921;p60"/>
          <p:cNvSpPr txBox="1"/>
          <p:nvPr/>
        </p:nvSpPr>
        <p:spPr>
          <a:xfrm>
            <a:off x="1793725" y="3436725"/>
            <a:ext cx="26082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=   { Sentiment 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Negative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,</a:t>
            </a:r>
            <a:endParaRPr b="1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Medium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News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,</a:t>
            </a:r>
            <a:endParaRPr b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Relationship 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Friends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,</a:t>
            </a: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…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}</a:t>
            </a:r>
            <a:endParaRPr b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2" name="Google Shape;3922;p60"/>
          <p:cNvSpPr txBox="1"/>
          <p:nvPr/>
        </p:nvSpPr>
        <p:spPr>
          <a:xfrm>
            <a:off x="2315925" y="2450875"/>
            <a:ext cx="206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=   “ Hong Kong is  ….”</a:t>
            </a:r>
            <a:endParaRPr b="1" i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923" name="Google Shape;392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3537" y="1607425"/>
            <a:ext cx="312980" cy="367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275" y="2607975"/>
            <a:ext cx="312980" cy="367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Google Shape;392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1512" y="3436750"/>
            <a:ext cx="312980" cy="367241"/>
          </a:xfrm>
          <a:prstGeom prst="rect">
            <a:avLst/>
          </a:prstGeom>
          <a:noFill/>
          <a:ln>
            <a:noFill/>
          </a:ln>
        </p:spPr>
      </p:pic>
      <p:sp>
        <p:nvSpPr>
          <p:cNvPr id="3926" name="Google Shape;3926;p60"/>
          <p:cNvSpPr txBox="1"/>
          <p:nvPr/>
        </p:nvSpPr>
        <p:spPr>
          <a:xfrm>
            <a:off x="151350" y="747725"/>
            <a:ext cx="2710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Case study on style transfer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p61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61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6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4" name="Google Shape;39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790"/>
            <a:ext cx="9143999" cy="3198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p17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Quiz (2)</a:t>
            </a:r>
            <a:endParaRPr/>
          </a:p>
        </p:txBody>
      </p:sp>
      <p:sp>
        <p:nvSpPr>
          <p:cNvPr id="3128" name="Google Shape;3128;p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9" name="Google Shape;3129;p17"/>
          <p:cNvSpPr txBox="1"/>
          <p:nvPr/>
        </p:nvSpPr>
        <p:spPr>
          <a:xfrm>
            <a:off x="821650" y="849525"/>
            <a:ext cx="72468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Context: </a:t>
            </a:r>
            <a:endParaRPr b="1" sz="24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living room of our new home is nice </a:t>
            </a:r>
            <a:endParaRPr sz="24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bright with natural light.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30" name="Google Shape;3130;p17"/>
          <p:cNvSpPr txBox="1"/>
          <p:nvPr/>
        </p:nvSpPr>
        <p:spPr>
          <a:xfrm>
            <a:off x="694350" y="1919438"/>
            <a:ext cx="3030900" cy="706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Education:</a:t>
            </a: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4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NoDegree</a:t>
            </a:r>
            <a:endParaRPr sz="24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31" name="Google Shape;3131;p17"/>
          <p:cNvSpPr txBox="1"/>
          <p:nvPr/>
        </p:nvSpPr>
        <p:spPr>
          <a:xfrm>
            <a:off x="3894750" y="1919450"/>
            <a:ext cx="2761200" cy="706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Education:</a:t>
            </a: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4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Graduate</a:t>
            </a:r>
            <a:endParaRPr sz="24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32" name="Google Shape;3132;p17"/>
          <p:cNvSpPr txBox="1"/>
          <p:nvPr/>
        </p:nvSpPr>
        <p:spPr>
          <a:xfrm>
            <a:off x="1989750" y="2778638"/>
            <a:ext cx="3030900" cy="706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Gender</a:t>
            </a:r>
            <a:r>
              <a:rPr i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4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Male</a:t>
            </a:r>
            <a:endParaRPr sz="24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33" name="Google Shape;3133;p17"/>
          <p:cNvSpPr txBox="1"/>
          <p:nvPr/>
        </p:nvSpPr>
        <p:spPr>
          <a:xfrm>
            <a:off x="5190150" y="2778650"/>
            <a:ext cx="2761200" cy="706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Gender</a:t>
            </a:r>
            <a:r>
              <a:rPr i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400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sz="2400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34" name="Google Shape;3134;p17"/>
          <p:cNvSpPr txBox="1"/>
          <p:nvPr/>
        </p:nvSpPr>
        <p:spPr>
          <a:xfrm>
            <a:off x="591475" y="3696625"/>
            <a:ext cx="75234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</a:t>
            </a: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: </a:t>
            </a:r>
            <a:r>
              <a:rPr lang="en" sz="24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house tour began in the living room which had a sufficient amount of natural lighting.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35" name="Google Shape;3135;p17"/>
          <p:cNvSpPr txBox="1"/>
          <p:nvPr/>
        </p:nvSpPr>
        <p:spPr>
          <a:xfrm>
            <a:off x="6349625" y="4129633"/>
            <a:ext cx="1077900" cy="402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Graduate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36" name="Google Shape;3136;p17"/>
          <p:cNvSpPr txBox="1"/>
          <p:nvPr/>
        </p:nvSpPr>
        <p:spPr>
          <a:xfrm>
            <a:off x="7530725" y="4129633"/>
            <a:ext cx="1077900" cy="40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Female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37" name="Google Shape;3137;p17"/>
          <p:cNvSpPr txBox="1"/>
          <p:nvPr/>
        </p:nvSpPr>
        <p:spPr>
          <a:xfrm>
            <a:off x="6349625" y="4614608"/>
            <a:ext cx="1077900" cy="40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Caucasian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38" name="Google Shape;3138;p17"/>
          <p:cNvSpPr txBox="1"/>
          <p:nvPr/>
        </p:nvSpPr>
        <p:spPr>
          <a:xfrm>
            <a:off x="7530725" y="4614608"/>
            <a:ext cx="1077900" cy="402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RightWing</a:t>
            </a:r>
            <a:endParaRPr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139" name="Google Shape;3139;p17"/>
          <p:cNvPicPr preferRelativeResize="0"/>
          <p:nvPr/>
        </p:nvPicPr>
        <p:blipFill rotWithShape="1">
          <a:blip r:embed="rId3">
            <a:alphaModFix/>
          </a:blip>
          <a:srcRect b="0" l="75645" r="14604" t="0"/>
          <a:stretch/>
        </p:blipFill>
        <p:spPr>
          <a:xfrm>
            <a:off x="8318700" y="3046175"/>
            <a:ext cx="289924" cy="10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0" name="Google Shape;3140;p17"/>
          <p:cNvSpPr txBox="1"/>
          <p:nvPr/>
        </p:nvSpPr>
        <p:spPr>
          <a:xfrm>
            <a:off x="5587200" y="129775"/>
            <a:ext cx="2803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Examples from the PASTeL dataset</a:t>
            </a:r>
            <a:endParaRPr b="1"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p62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0" name="Google Shape;3940;p62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1" name="Google Shape;3941;p6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2" name="Google Shape;3942;p62"/>
          <p:cNvPicPr preferRelativeResize="0"/>
          <p:nvPr/>
        </p:nvPicPr>
        <p:blipFill rotWithShape="1">
          <a:blip r:embed="rId3">
            <a:alphaModFix/>
          </a:blip>
          <a:srcRect b="65850" l="0" r="6950" t="0"/>
          <a:stretch/>
        </p:blipFill>
        <p:spPr>
          <a:xfrm>
            <a:off x="0" y="49000"/>
            <a:ext cx="9174600" cy="209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3" name="Google Shape;394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0" y="2147700"/>
            <a:ext cx="8907103" cy="248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63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Denotation</a:t>
            </a:r>
            <a:endParaRPr/>
          </a:p>
        </p:txBody>
      </p:sp>
      <p:sp>
        <p:nvSpPr>
          <p:cNvPr id="3949" name="Google Shape;3949;p63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Icon</a:t>
            </a:r>
            <a:r>
              <a:rPr lang="en"/>
              <a:t>: direct representation  </a:t>
            </a:r>
            <a:endParaRPr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E.g., Image or dictionary definition </a:t>
            </a:r>
            <a:endParaRPr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Index</a:t>
            </a:r>
            <a:r>
              <a:rPr lang="en"/>
              <a:t>: representation by association</a:t>
            </a:r>
            <a:endParaRPr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E.g., Group characteristic, stereotype</a:t>
            </a:r>
            <a:endParaRPr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Symbol</a:t>
            </a:r>
            <a:r>
              <a:rPr lang="en"/>
              <a:t>: representation by convention</a:t>
            </a:r>
            <a:endParaRPr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E.g., symbols/logos of companies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0" name="Google Shape;3950;p6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1" name="Google Shape;3951;p63"/>
          <p:cNvSpPr txBox="1"/>
          <p:nvPr/>
        </p:nvSpPr>
        <p:spPr>
          <a:xfrm>
            <a:off x="4714875" y="4548175"/>
            <a:ext cx="34134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Philosopher C.S. Peirce (1839-1914)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952" name="Google Shape;3952;p63"/>
          <p:cNvPicPr preferRelativeResize="0"/>
          <p:nvPr/>
        </p:nvPicPr>
        <p:blipFill rotWithShape="1">
          <a:blip r:embed="rId3">
            <a:alphaModFix/>
          </a:blip>
          <a:srcRect b="71869" l="0" r="81416" t="0"/>
          <a:stretch/>
        </p:blipFill>
        <p:spPr>
          <a:xfrm>
            <a:off x="6555850" y="1579627"/>
            <a:ext cx="548700" cy="6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3" name="Google Shape;3953;p63"/>
          <p:cNvPicPr preferRelativeResize="0"/>
          <p:nvPr/>
        </p:nvPicPr>
        <p:blipFill rotWithShape="1">
          <a:blip r:embed="rId4">
            <a:alphaModFix/>
          </a:blip>
          <a:srcRect b="0" l="0" r="0" t="40617"/>
          <a:stretch/>
        </p:blipFill>
        <p:spPr>
          <a:xfrm>
            <a:off x="7168225" y="1579625"/>
            <a:ext cx="1038456" cy="66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4" name="Google Shape;3954;p63"/>
          <p:cNvPicPr preferRelativeResize="0"/>
          <p:nvPr/>
        </p:nvPicPr>
        <p:blipFill rotWithShape="1">
          <a:blip r:embed="rId5">
            <a:alphaModFix/>
          </a:blip>
          <a:srcRect b="15940" l="25195" r="23677" t="12483"/>
          <a:stretch/>
        </p:blipFill>
        <p:spPr>
          <a:xfrm>
            <a:off x="6555850" y="3691425"/>
            <a:ext cx="800975" cy="75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p63"/>
          <p:cNvPicPr preferRelativeResize="0"/>
          <p:nvPr/>
        </p:nvPicPr>
        <p:blipFill rotWithShape="1">
          <a:blip r:embed="rId6">
            <a:alphaModFix/>
          </a:blip>
          <a:srcRect b="11574" l="16671" r="17357" t="0"/>
          <a:stretch/>
        </p:blipFill>
        <p:spPr>
          <a:xfrm>
            <a:off x="7599400" y="2604650"/>
            <a:ext cx="852907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63"/>
          <p:cNvPicPr preferRelativeResize="0"/>
          <p:nvPr/>
        </p:nvPicPr>
        <p:blipFill rotWithShape="1">
          <a:blip r:embed="rId7">
            <a:alphaModFix/>
          </a:blip>
          <a:srcRect b="0" l="19367" r="0" t="0"/>
          <a:stretch/>
        </p:blipFill>
        <p:spPr>
          <a:xfrm>
            <a:off x="6491075" y="2624950"/>
            <a:ext cx="1038450" cy="8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0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1" name="Google Shape;3961;p64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Implicit reflection of persona styles</a:t>
            </a:r>
            <a:endParaRPr/>
          </a:p>
        </p:txBody>
      </p:sp>
      <p:sp>
        <p:nvSpPr>
          <p:cNvPr id="3962" name="Google Shape;3962;p6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3" name="Google Shape;39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75" y="2072713"/>
            <a:ext cx="684306" cy="9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p64"/>
          <p:cNvPicPr preferRelativeResize="0"/>
          <p:nvPr/>
        </p:nvPicPr>
        <p:blipFill rotWithShape="1">
          <a:blip r:embed="rId4">
            <a:alphaModFix/>
          </a:blip>
          <a:srcRect b="4383" l="27981" r="27018" t="13535"/>
          <a:stretch/>
        </p:blipFill>
        <p:spPr>
          <a:xfrm>
            <a:off x="891913" y="2948313"/>
            <a:ext cx="485575" cy="7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5" name="Google Shape;3965;p64"/>
          <p:cNvSpPr txBox="1"/>
          <p:nvPr/>
        </p:nvSpPr>
        <p:spPr>
          <a:xfrm>
            <a:off x="1896700" y="24165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66" name="Google Shape;3966;p64"/>
          <p:cNvSpPr txBox="1"/>
          <p:nvPr/>
        </p:nvSpPr>
        <p:spPr>
          <a:xfrm>
            <a:off x="1199675" y="3382675"/>
            <a:ext cx="617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67" name="Google Shape;3967;p64"/>
          <p:cNvSpPr txBox="1"/>
          <p:nvPr/>
        </p:nvSpPr>
        <p:spPr>
          <a:xfrm>
            <a:off x="230800" y="2813463"/>
            <a:ext cx="485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68" name="Google Shape;3968;p64"/>
          <p:cNvSpPr/>
          <p:nvPr/>
        </p:nvSpPr>
        <p:spPr>
          <a:xfrm>
            <a:off x="978675" y="1345329"/>
            <a:ext cx="2608200" cy="603600"/>
          </a:xfrm>
          <a:prstGeom prst="roundRect">
            <a:avLst>
              <a:gd fmla="val 16667" name="adj"/>
            </a:avLst>
          </a:prstGeom>
          <a:solidFill>
            <a:srgbClr val="D3EBD5">
              <a:alpha val="93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r>
              <a:rPr baseline="-25000"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" sz="2400">
                <a:solidFill>
                  <a:srgbClr val="00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 ( D ) ➝ C</a:t>
            </a:r>
            <a:endParaRPr sz="2400">
              <a:solidFill>
                <a:srgbClr val="00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69" name="Google Shape;3969;p64"/>
          <p:cNvSpPr txBox="1"/>
          <p:nvPr/>
        </p:nvSpPr>
        <p:spPr>
          <a:xfrm>
            <a:off x="5058700" y="1995675"/>
            <a:ext cx="16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Male</a:t>
            </a:r>
            <a:r>
              <a:rPr b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 sz="1800"/>
          </a:p>
        </p:txBody>
      </p:sp>
      <p:sp>
        <p:nvSpPr>
          <p:cNvPr id="3970" name="Google Shape;3970;p64"/>
          <p:cNvSpPr txBox="1"/>
          <p:nvPr/>
        </p:nvSpPr>
        <p:spPr>
          <a:xfrm>
            <a:off x="6107875" y="1997325"/>
            <a:ext cx="181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Female</a:t>
            </a:r>
            <a:endParaRPr sz="1800"/>
          </a:p>
        </p:txBody>
      </p:sp>
      <p:sp>
        <p:nvSpPr>
          <p:cNvPr id="3971" name="Google Shape;3971;p64"/>
          <p:cNvSpPr txBox="1"/>
          <p:nvPr/>
        </p:nvSpPr>
        <p:spPr>
          <a:xfrm>
            <a:off x="4830100" y="2757675"/>
            <a:ext cx="16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LeftWing</a:t>
            </a:r>
            <a:endParaRPr sz="1800"/>
          </a:p>
        </p:txBody>
      </p:sp>
      <p:sp>
        <p:nvSpPr>
          <p:cNvPr id="3972" name="Google Shape;3972;p64"/>
          <p:cNvSpPr txBox="1"/>
          <p:nvPr/>
        </p:nvSpPr>
        <p:spPr>
          <a:xfrm>
            <a:off x="6258525" y="2782000"/>
            <a:ext cx="181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RightWing</a:t>
            </a:r>
            <a:endParaRPr sz="1800"/>
          </a:p>
        </p:txBody>
      </p:sp>
      <p:pic>
        <p:nvPicPr>
          <p:cNvPr id="3973" name="Google Shape;397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475" y="2069750"/>
            <a:ext cx="312980" cy="367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Google Shape;39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471" y="2838633"/>
            <a:ext cx="312980" cy="367241"/>
          </a:xfrm>
          <a:prstGeom prst="rect">
            <a:avLst/>
          </a:prstGeom>
          <a:noFill/>
          <a:ln>
            <a:noFill/>
          </a:ln>
        </p:spPr>
      </p:pic>
      <p:sp>
        <p:nvSpPr>
          <p:cNvPr id="3975" name="Google Shape;3975;p64"/>
          <p:cNvSpPr txBox="1"/>
          <p:nvPr/>
        </p:nvSpPr>
        <p:spPr>
          <a:xfrm>
            <a:off x="1712975" y="3409450"/>
            <a:ext cx="21828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=   { Gender 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Male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,</a:t>
            </a:r>
            <a:endParaRPr b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Age 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25-34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,</a:t>
            </a:r>
            <a:endParaRPr b="1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Political view 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Left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,</a:t>
            </a:r>
            <a:endParaRPr b="1" u="sng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Education 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</a:t>
            </a:r>
            <a:r>
              <a:rPr b="1" lang="en" u="sng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Ph.D.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,</a:t>
            </a: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…</a:t>
            </a: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}</a:t>
            </a:r>
            <a:endParaRPr b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6" name="Google Shape;3976;p64"/>
          <p:cNvSpPr txBox="1"/>
          <p:nvPr/>
        </p:nvSpPr>
        <p:spPr>
          <a:xfrm>
            <a:off x="2312900" y="2467125"/>
            <a:ext cx="21069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=   “ Hong Kong is  ….”</a:t>
            </a:r>
            <a:endParaRPr b="1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7" name="Google Shape;3977;p64"/>
          <p:cNvSpPr txBox="1"/>
          <p:nvPr/>
        </p:nvSpPr>
        <p:spPr>
          <a:xfrm>
            <a:off x="151350" y="747725"/>
            <a:ext cx="2710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Case study on style transfer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65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Fix Denotation</a:t>
            </a:r>
            <a:r>
              <a:rPr lang="en"/>
              <a:t>, Parallel Connotations</a:t>
            </a:r>
            <a:endParaRPr/>
          </a:p>
        </p:txBody>
      </p:sp>
      <p:sp>
        <p:nvSpPr>
          <p:cNvPr id="3983" name="Google Shape;3983;p6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4" name="Google Shape;3984;p65"/>
          <p:cNvSpPr txBox="1"/>
          <p:nvPr/>
        </p:nvSpPr>
        <p:spPr>
          <a:xfrm>
            <a:off x="151350" y="747725"/>
            <a:ext cx="3211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Case study on denotation input type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85" name="Google Shape;3985;p65"/>
          <p:cNvSpPr txBox="1"/>
          <p:nvPr/>
        </p:nvSpPr>
        <p:spPr>
          <a:xfrm>
            <a:off x="1120071" y="2551050"/>
            <a:ext cx="1131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Text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86" name="Google Shape;3986;p65"/>
          <p:cNvSpPr txBox="1"/>
          <p:nvPr/>
        </p:nvSpPr>
        <p:spPr>
          <a:xfrm>
            <a:off x="932600" y="1476467"/>
            <a:ext cx="16749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old wooden door was only one way into the courtyard. 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987" name="Google Shape;39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721" y="1713061"/>
            <a:ext cx="686661" cy="8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8" name="Google Shape;39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021" y="1617876"/>
            <a:ext cx="829931" cy="84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9" name="Google Shape;398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035" y="1129500"/>
            <a:ext cx="718538" cy="84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0" name="Google Shape;399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7859" y="1262047"/>
            <a:ext cx="1515764" cy="102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1" name="Google Shape;39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613" y="1713061"/>
            <a:ext cx="686661" cy="8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2" name="Google Shape;399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912" y="1617876"/>
            <a:ext cx="829931" cy="84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3" name="Google Shape;399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7926" y="1129500"/>
            <a:ext cx="718538" cy="84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4" name="Google Shape;399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7750" y="1262047"/>
            <a:ext cx="1515764" cy="1024157"/>
          </a:xfrm>
          <a:prstGeom prst="rect">
            <a:avLst/>
          </a:prstGeom>
          <a:noFill/>
          <a:ln>
            <a:noFill/>
          </a:ln>
        </p:spPr>
      </p:pic>
      <p:sp>
        <p:nvSpPr>
          <p:cNvPr id="3995" name="Google Shape;3995;p65"/>
          <p:cNvSpPr txBox="1"/>
          <p:nvPr/>
        </p:nvSpPr>
        <p:spPr>
          <a:xfrm>
            <a:off x="6115704" y="2440149"/>
            <a:ext cx="4137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windows, bars</a:t>
            </a:r>
            <a:endParaRPr sz="6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96" name="Google Shape;3996;p65"/>
          <p:cNvSpPr txBox="1"/>
          <p:nvPr/>
        </p:nvSpPr>
        <p:spPr>
          <a:xfrm>
            <a:off x="6423059" y="2334566"/>
            <a:ext cx="512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slits, shape, cross </a:t>
            </a:r>
            <a:endParaRPr sz="600"/>
          </a:p>
        </p:txBody>
      </p:sp>
      <p:sp>
        <p:nvSpPr>
          <p:cNvPr id="3997" name="Google Shape;3997;p65"/>
          <p:cNvSpPr txBox="1"/>
          <p:nvPr/>
        </p:nvSpPr>
        <p:spPr>
          <a:xfrm>
            <a:off x="6724045" y="2286214"/>
            <a:ext cx="1292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wooden, door, courtyard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998" name="Google Shape;3998;p65"/>
          <p:cNvSpPr txBox="1"/>
          <p:nvPr/>
        </p:nvSpPr>
        <p:spPr>
          <a:xfrm>
            <a:off x="7506655" y="1906762"/>
            <a:ext cx="770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visited, times, local, church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3999" name="Google Shape;3999;p65"/>
          <p:cNvSpPr txBox="1"/>
          <p:nvPr/>
        </p:nvSpPr>
        <p:spPr>
          <a:xfrm>
            <a:off x="3581213" y="2496100"/>
            <a:ext cx="1709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Story (Images)</a:t>
            </a: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0" name="Google Shape;4000;p65"/>
          <p:cNvSpPr txBox="1"/>
          <p:nvPr/>
        </p:nvSpPr>
        <p:spPr>
          <a:xfrm>
            <a:off x="5846025" y="2496100"/>
            <a:ext cx="2359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Story (Images + keywords)</a:t>
            </a: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001" name="Google Shape;4001;p65"/>
          <p:cNvPicPr preferRelativeResize="0"/>
          <p:nvPr/>
        </p:nvPicPr>
        <p:blipFill rotWithShape="1">
          <a:blip r:embed="rId7">
            <a:alphaModFix/>
          </a:blip>
          <a:srcRect b="4383" l="27981" r="27018" t="13535"/>
          <a:stretch/>
        </p:blipFill>
        <p:spPr>
          <a:xfrm>
            <a:off x="583538" y="4282725"/>
            <a:ext cx="355071" cy="4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2" name="Google Shape;4002;p65"/>
          <p:cNvSpPr/>
          <p:nvPr/>
        </p:nvSpPr>
        <p:spPr>
          <a:xfrm>
            <a:off x="648950" y="3199125"/>
            <a:ext cx="2150100" cy="1027500"/>
          </a:xfrm>
          <a:prstGeom prst="wedgeRoundRectCallout">
            <a:avLst>
              <a:gd fmla="val -33598" name="adj1"/>
              <a:gd fmla="val 62544" name="adj2"/>
              <a:gd fmla="val 0" name="adj3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old door with wood was the only direction to the courtyard</a:t>
            </a:r>
            <a:endParaRPr/>
          </a:p>
        </p:txBody>
      </p:sp>
      <p:sp>
        <p:nvSpPr>
          <p:cNvPr id="4003" name="Google Shape;4003;p65"/>
          <p:cNvSpPr/>
          <p:nvPr/>
        </p:nvSpPr>
        <p:spPr>
          <a:xfrm>
            <a:off x="3215100" y="3210971"/>
            <a:ext cx="2192400" cy="1027500"/>
          </a:xfrm>
          <a:prstGeom prst="wedgeRoundRectCallout">
            <a:avLst>
              <a:gd fmla="val -33598" name="adj1"/>
              <a:gd fmla="val 62544" name="adj2"/>
              <a:gd fmla="val 0" name="adj3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old wooden door in the stonewall looks like a portal to a fairy tale.</a:t>
            </a:r>
            <a:endParaRPr/>
          </a:p>
        </p:txBody>
      </p:sp>
      <p:sp>
        <p:nvSpPr>
          <p:cNvPr id="4004" name="Google Shape;4004;p65"/>
          <p:cNvSpPr/>
          <p:nvPr/>
        </p:nvSpPr>
        <p:spPr>
          <a:xfrm>
            <a:off x="5917450" y="3210971"/>
            <a:ext cx="2359200" cy="1027500"/>
          </a:xfrm>
          <a:prstGeom prst="wedgeRoundRectCallout">
            <a:avLst>
              <a:gd fmla="val -33598" name="adj1"/>
              <a:gd fmla="val 62544" name="adj2"/>
              <a:gd fmla="val 0" name="adj3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Equally so, he is intrigued by the heavy wooden door in the courtyard.</a:t>
            </a:r>
            <a:endParaRPr/>
          </a:p>
        </p:txBody>
      </p:sp>
      <p:pic>
        <p:nvPicPr>
          <p:cNvPr id="4005" name="Google Shape;4005;p65"/>
          <p:cNvPicPr preferRelativeResize="0"/>
          <p:nvPr/>
        </p:nvPicPr>
        <p:blipFill rotWithShape="1">
          <a:blip r:embed="rId7">
            <a:alphaModFix/>
          </a:blip>
          <a:srcRect b="4383" l="27981" r="27018" t="13535"/>
          <a:stretch/>
        </p:blipFill>
        <p:spPr>
          <a:xfrm>
            <a:off x="3189919" y="4282725"/>
            <a:ext cx="355071" cy="4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6" name="Google Shape;4006;p65"/>
          <p:cNvPicPr preferRelativeResize="0"/>
          <p:nvPr/>
        </p:nvPicPr>
        <p:blipFill rotWithShape="1">
          <a:blip r:embed="rId7">
            <a:alphaModFix/>
          </a:blip>
          <a:srcRect b="4383" l="27981" r="27018" t="13535"/>
          <a:stretch/>
        </p:blipFill>
        <p:spPr>
          <a:xfrm>
            <a:off x="5873091" y="4282725"/>
            <a:ext cx="355071" cy="4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7" name="Google Shape;4007;p65"/>
          <p:cNvSpPr txBox="1"/>
          <p:nvPr/>
        </p:nvSpPr>
        <p:spPr>
          <a:xfrm>
            <a:off x="4427875" y="4660500"/>
            <a:ext cx="4110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Each annotator has different persona though</a:t>
            </a:r>
            <a:endParaRPr sz="10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8" name="Google Shape;4008;p65"/>
          <p:cNvSpPr/>
          <p:nvPr/>
        </p:nvSpPr>
        <p:spPr>
          <a:xfrm>
            <a:off x="907575" y="1575557"/>
            <a:ext cx="1709100" cy="932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9" name="Google Shape;4009;p65"/>
          <p:cNvSpPr/>
          <p:nvPr/>
        </p:nvSpPr>
        <p:spPr>
          <a:xfrm>
            <a:off x="3563275" y="1224799"/>
            <a:ext cx="1595100" cy="1098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0" name="Google Shape;4010;p65"/>
          <p:cNvSpPr/>
          <p:nvPr/>
        </p:nvSpPr>
        <p:spPr>
          <a:xfrm>
            <a:off x="6228075" y="1224824"/>
            <a:ext cx="1595100" cy="1098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65"/>
          <p:cNvSpPr txBox="1"/>
          <p:nvPr/>
        </p:nvSpPr>
        <p:spPr>
          <a:xfrm>
            <a:off x="541675" y="4660500"/>
            <a:ext cx="3305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Other settings (e.g., single Image, Story(Images)+Keywords) are also tested</a:t>
            </a:r>
            <a:endParaRPr sz="10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12" name="Google Shape;4012;p65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18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146" name="Google Shape;3146;p18"/>
          <p:cNvSpPr txBox="1"/>
          <p:nvPr>
            <p:ph idx="1" type="body"/>
          </p:nvPr>
        </p:nvSpPr>
        <p:spPr>
          <a:xfrm>
            <a:off x="176100" y="1118100"/>
            <a:ext cx="87954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Collect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stylistic text written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in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parallel</a:t>
            </a:r>
            <a:r>
              <a:rPr lang="en"/>
              <a:t> from people with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different personas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(1) directly ask writers’ personas (e.g., age, gender, ethnicity..)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(2) fix the context (denotation) &amp; collect stylistically diverse text </a:t>
            </a:r>
            <a:r>
              <a:rPr lang="en"/>
              <a:t>(connotations) by asking them to describe it by their own language.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47" name="Google Shape;3147;p1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8" name="Google Shape;3148;p18"/>
          <p:cNvSpPr txBox="1"/>
          <p:nvPr/>
        </p:nvSpPr>
        <p:spPr>
          <a:xfrm>
            <a:off x="176100" y="3217325"/>
            <a:ext cx="76059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Char char="▪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Applications using the PASTeL dataset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“</a:t>
            </a:r>
            <a:r>
              <a:rPr b="1" lang="en" sz="2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Controlled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” style classification 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(optional) “</a:t>
            </a:r>
            <a:r>
              <a:rPr b="1" lang="en" sz="2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Supervised</a:t>
            </a: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” style transfer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19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for Collecting Style Language Dataset</a:t>
            </a:r>
            <a:endParaRPr/>
          </a:p>
        </p:txBody>
      </p:sp>
      <p:sp>
        <p:nvSpPr>
          <p:cNvPr id="3154" name="Google Shape;3154;p19"/>
          <p:cNvSpPr txBox="1"/>
          <p:nvPr>
            <p:ph idx="1" type="body"/>
          </p:nvPr>
        </p:nvSpPr>
        <p:spPr>
          <a:xfrm>
            <a:off x="176100" y="1118100"/>
            <a:ext cx="86343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(1) Too broad categories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 of styles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 and lack of its definition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(2) Styles in conjunction and their dependency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(3) Lack of parallel causes semantic drift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1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20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Definitions of </a:t>
            </a:r>
            <a:r>
              <a:rPr lang="en"/>
              <a:t>Style in Language</a:t>
            </a:r>
            <a:endParaRPr/>
          </a:p>
        </p:txBody>
      </p:sp>
      <p:sp>
        <p:nvSpPr>
          <p:cNvPr id="3161" name="Google Shape;3161;p20"/>
          <p:cNvSpPr txBox="1"/>
          <p:nvPr>
            <p:ph idx="1" type="body"/>
          </p:nvPr>
        </p:nvSpPr>
        <p:spPr>
          <a:xfrm>
            <a:off x="176100" y="1118100"/>
            <a:ext cx="85992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Appropriately varying the style of text often conveys more info. than is contained in the literal meaning </a:t>
            </a:r>
            <a:r>
              <a:rPr lang="en" sz="1400">
                <a:solidFill>
                  <a:srgbClr val="0B87A1"/>
                </a:solidFill>
              </a:rPr>
              <a:t>(Hovy, 87)</a:t>
            </a:r>
            <a:endParaRPr sz="1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Pragmatics aspects (e.g., relation) &amp; Rhetorical goals (e.g., formality)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 strategic choice of language in social interaction </a:t>
            </a:r>
            <a:r>
              <a:rPr lang="en" sz="1400">
                <a:solidFill>
                  <a:srgbClr val="0B87A1"/>
                </a:solidFill>
              </a:rPr>
              <a:t>(Hovy, 18)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162" name="Google Shape;3162;p2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3" name="Google Shape;3163;p20"/>
          <p:cNvSpPr txBox="1"/>
          <p:nvPr/>
        </p:nvSpPr>
        <p:spPr>
          <a:xfrm>
            <a:off x="176100" y="2821725"/>
            <a:ext cx="80256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Char char="▪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Category of participants’ characteristics </a:t>
            </a:r>
            <a:r>
              <a:rPr lang="en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(Biber, 91)</a:t>
            </a: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Participants’ roles &amp; relations &amp; group characteristics (e.g., social class)</a:t>
            </a:r>
            <a:endParaRPr sz="2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0"/>
          <p:cNvSpPr txBox="1"/>
          <p:nvPr/>
        </p:nvSpPr>
        <p:spPr>
          <a:xfrm>
            <a:off x="176100" y="4054100"/>
            <a:ext cx="73617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400"/>
              <a:buFont typeface="Titillium Web Light"/>
              <a:buChar char="▪"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Creative language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2000"/>
              <a:buFont typeface="Titillium Web Light"/>
              <a:buChar char="▫"/>
            </a:pPr>
            <a:r>
              <a:rPr lang="en" sz="2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Sentiment, humor, emotion, and more 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12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Ji &amp; Knight 18</a:t>
            </a:r>
            <a:r>
              <a:rPr lang="en" sz="1200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21"/>
          <p:cNvSpPr/>
          <p:nvPr/>
        </p:nvSpPr>
        <p:spPr>
          <a:xfrm>
            <a:off x="686450" y="2236275"/>
            <a:ext cx="7173600" cy="58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70" name="Google Shape;3170;p21"/>
          <p:cNvSpPr txBox="1"/>
          <p:nvPr>
            <p:ph type="title"/>
          </p:nvPr>
        </p:nvSpPr>
        <p:spPr>
          <a:xfrm>
            <a:off x="108700" y="129775"/>
            <a:ext cx="917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 of Style Language</a:t>
            </a:r>
            <a:endParaRPr/>
          </a:p>
        </p:txBody>
      </p:sp>
      <p:sp>
        <p:nvSpPr>
          <p:cNvPr id="3171" name="Google Shape;3171;p21"/>
          <p:cNvSpPr txBox="1"/>
          <p:nvPr>
            <p:ph idx="1" type="body"/>
          </p:nvPr>
        </p:nvSpPr>
        <p:spPr>
          <a:xfrm>
            <a:off x="176100" y="1118100"/>
            <a:ext cx="794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Pragmatics styles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Interpersonal / Relationships: 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i="1" lang="en"/>
              <a:t>formality, politeness, …</a:t>
            </a:r>
            <a:endParaRPr i="1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/>
              <a:t>Group characteristics</a:t>
            </a:r>
            <a:r>
              <a:rPr lang="en"/>
              <a:t>: 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i="1" lang="en"/>
              <a:t>age, gender, political orientation, education level, ethnic, country, …</a:t>
            </a:r>
            <a:endParaRPr i="1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Affective styles: 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i="1" lang="en"/>
              <a:t>emotion, </a:t>
            </a:r>
            <a:r>
              <a:rPr i="1" lang="en"/>
              <a:t>romance offense, </a:t>
            </a:r>
            <a:r>
              <a:rPr i="1" lang="en"/>
              <a:t>…</a:t>
            </a:r>
            <a:endParaRPr i="1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Figurative styles: 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i="1" lang="en"/>
              <a:t>Humor, </a:t>
            </a:r>
            <a:r>
              <a:rPr i="1" lang="en"/>
              <a:t>sarcasm, metaphor, …</a:t>
            </a:r>
            <a:endParaRPr i="1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….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3" name="Google Shape;3173;p21"/>
          <p:cNvSpPr/>
          <p:nvPr/>
        </p:nvSpPr>
        <p:spPr>
          <a:xfrm>
            <a:off x="176100" y="1163550"/>
            <a:ext cx="8285400" cy="3590700"/>
          </a:xfrm>
          <a:prstGeom prst="roundRect">
            <a:avLst>
              <a:gd fmla="val 16667" name="adj"/>
            </a:avLst>
          </a:prstGeom>
          <a:solidFill>
            <a:srgbClr val="D3E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Focus on one specific aspect of style, </a:t>
            </a:r>
            <a:r>
              <a:rPr b="1"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pragmatics aspects in group characteristics of speakers</a:t>
            </a:r>
            <a:r>
              <a:rPr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, which is also called </a:t>
            </a:r>
            <a:r>
              <a:rPr i="1"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persona</a:t>
            </a:r>
            <a:r>
              <a:rPr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2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